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6" r:id="rId2"/>
    <p:sldId id="273" r:id="rId3"/>
    <p:sldId id="258" r:id="rId4"/>
    <p:sldId id="281" r:id="rId5"/>
    <p:sldId id="285" r:id="rId6"/>
    <p:sldId id="287" r:id="rId7"/>
    <p:sldId id="286" r:id="rId8"/>
    <p:sldId id="274" r:id="rId9"/>
    <p:sldId id="259" r:id="rId10"/>
    <p:sldId id="289" r:id="rId11"/>
    <p:sldId id="293" r:id="rId12"/>
    <p:sldId id="294" r:id="rId13"/>
    <p:sldId id="295" r:id="rId14"/>
    <p:sldId id="260" r:id="rId15"/>
    <p:sldId id="261" r:id="rId16"/>
    <p:sldId id="262" r:id="rId17"/>
    <p:sldId id="299" r:id="rId18"/>
    <p:sldId id="300" r:id="rId19"/>
    <p:sldId id="301" r:id="rId20"/>
    <p:sldId id="264" r:id="rId21"/>
    <p:sldId id="268" r:id="rId22"/>
    <p:sldId id="270" r:id="rId23"/>
    <p:sldId id="297" r:id="rId24"/>
    <p:sldId id="265" r:id="rId25"/>
    <p:sldId id="266" r:id="rId26"/>
    <p:sldId id="298" r:id="rId27"/>
    <p:sldId id="267" r:id="rId28"/>
  </p:sldIdLst>
  <p:sldSz cx="9144000" cy="6858000" type="screen4x3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CC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737" autoAdjust="0"/>
  </p:normalViewPr>
  <p:slideViewPr>
    <p:cSldViewPr>
      <p:cViewPr varScale="1">
        <p:scale>
          <a:sx n="86" d="100"/>
          <a:sy n="86" d="100"/>
        </p:scale>
        <p:origin x="1506" y="15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96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365" y="0"/>
            <a:ext cx="4308422" cy="3396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59DDB-08E6-4B0F-9072-F247AA6FCB4B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49638" y="844550"/>
            <a:ext cx="3043237" cy="228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2" y="3253811"/>
            <a:ext cx="7954010" cy="266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21541"/>
            <a:ext cx="4308422" cy="3396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365" y="6421541"/>
            <a:ext cx="4308422" cy="3396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597CA-4B9E-49A3-9CE3-96B251421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51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97CA-4B9E-49A3-9CE3-96B2514215D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88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97CA-4B9E-49A3-9CE3-96B2514215D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2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97CA-4B9E-49A3-9CE3-96B2514215D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127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97CA-4B9E-49A3-9CE3-96B2514215D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999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97CA-4B9E-49A3-9CE3-96B2514215D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10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97CA-4B9E-49A3-9CE3-96B2514215D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859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18B6D4"/>
                </a:solidFill>
                <a:latin typeface="Tahoma"/>
                <a:cs typeface="Tahoma"/>
              </a:defRPr>
            </a:lvl1pPr>
          </a:lstStyle>
          <a:p>
            <a:pPr marL="254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-5" dirty="0"/>
              <a:pPr marL="25400">
                <a:lnSpc>
                  <a:spcPct val="100000"/>
                </a:lnSpc>
                <a:spcBef>
                  <a:spcPts val="395"/>
                </a:spcBef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92048"/>
            <a:ext cx="9144000" cy="6465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18B6D4"/>
                </a:solidFill>
                <a:latin typeface="Tahoma"/>
                <a:cs typeface="Tahoma"/>
              </a:defRPr>
            </a:lvl1pPr>
          </a:lstStyle>
          <a:p>
            <a:pPr marL="254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-5" dirty="0"/>
              <a:pPr marL="25400">
                <a:lnSpc>
                  <a:spcPct val="100000"/>
                </a:lnSpc>
                <a:spcBef>
                  <a:spcPts val="395"/>
                </a:spcBef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554"/>
            <a:ext cx="9144000" cy="68544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18B6D4"/>
                </a:solidFill>
                <a:latin typeface="Tahoma"/>
                <a:cs typeface="Tahoma"/>
              </a:defRPr>
            </a:lvl1pPr>
          </a:lstStyle>
          <a:p>
            <a:pPr marL="254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-5" dirty="0"/>
              <a:pPr marL="25400">
                <a:lnSpc>
                  <a:spcPct val="100000"/>
                </a:lnSpc>
                <a:spcBef>
                  <a:spcPts val="395"/>
                </a:spcBef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473159"/>
            <a:ext cx="9143999" cy="3384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18B6D4"/>
                </a:solidFill>
                <a:latin typeface="Tahoma"/>
                <a:cs typeface="Tahoma"/>
              </a:defRPr>
            </a:lvl1pPr>
          </a:lstStyle>
          <a:p>
            <a:pPr marL="254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-5" dirty="0"/>
              <a:pPr marL="25400">
                <a:lnSpc>
                  <a:spcPct val="100000"/>
                </a:lnSpc>
                <a:spcBef>
                  <a:spcPts val="395"/>
                </a:spcBef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18B6D4"/>
                </a:solidFill>
                <a:latin typeface="Tahoma"/>
                <a:cs typeface="Tahoma"/>
              </a:defRPr>
            </a:lvl1pPr>
          </a:lstStyle>
          <a:p>
            <a:pPr marL="254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-5" dirty="0"/>
              <a:pPr marL="25400">
                <a:lnSpc>
                  <a:spcPct val="100000"/>
                </a:lnSpc>
                <a:spcBef>
                  <a:spcPts val="395"/>
                </a:spcBef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5282" y="1560068"/>
            <a:ext cx="7933435" cy="636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51942" y="6322810"/>
            <a:ext cx="233679" cy="216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rgbClr val="18B6D4"/>
                </a:solidFill>
                <a:latin typeface="Tahoma"/>
                <a:cs typeface="Tahoma"/>
              </a:defRPr>
            </a:lvl1pPr>
          </a:lstStyle>
          <a:p>
            <a:pPr marL="25400">
              <a:lnSpc>
                <a:spcPct val="100000"/>
              </a:lnSpc>
              <a:spcBef>
                <a:spcPts val="395"/>
              </a:spcBef>
            </a:pPr>
            <a:fld id="{81D60167-4931-47E6-BA6A-407CBD079E47}" type="slidenum">
              <a:rPr spc="-5" dirty="0"/>
              <a:pPr marL="25400">
                <a:lnSpc>
                  <a:spcPct val="100000"/>
                </a:lnSpc>
                <a:spcBef>
                  <a:spcPts val="395"/>
                </a:spcBef>
              </a:pPr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4.wdp"/><Relationship Id="rId5" Type="http://schemas.openxmlformats.org/officeDocument/2006/relationships/image" Target="../media/image38.png"/><Relationship Id="rId10" Type="http://schemas.openxmlformats.org/officeDocument/2006/relationships/image" Target="../media/image14.png"/><Relationship Id="rId4" Type="http://schemas.microsoft.com/office/2007/relationships/hdphoto" Target="../media/hdphoto13.wdp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5.png"/><Relationship Id="rId7" Type="http://schemas.openxmlformats.org/officeDocument/2006/relationships/image" Target="../media/image42.jpe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6.wdp"/><Relationship Id="rId11" Type="http://schemas.openxmlformats.org/officeDocument/2006/relationships/image" Target="../media/image14.png"/><Relationship Id="rId5" Type="http://schemas.openxmlformats.org/officeDocument/2006/relationships/image" Target="../media/image41.pn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52.png"/><Relationship Id="rId5" Type="http://schemas.openxmlformats.org/officeDocument/2006/relationships/image" Target="../media/image13.png"/><Relationship Id="rId10" Type="http://schemas.openxmlformats.org/officeDocument/2006/relationships/image" Target="../media/image51.jpeg"/><Relationship Id="rId4" Type="http://schemas.openxmlformats.org/officeDocument/2006/relationships/image" Target="../media/image47.pn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jpeg"/><Relationship Id="rId3" Type="http://schemas.openxmlformats.org/officeDocument/2006/relationships/image" Target="../media/image47.png"/><Relationship Id="rId7" Type="http://schemas.openxmlformats.org/officeDocument/2006/relationships/image" Target="../media/image5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14.png"/><Relationship Id="rId5" Type="http://schemas.openxmlformats.org/officeDocument/2006/relationships/image" Target="../media/image46.png"/><Relationship Id="rId15" Type="http://schemas.openxmlformats.org/officeDocument/2006/relationships/image" Target="../media/image63.jpeg"/><Relationship Id="rId10" Type="http://schemas.openxmlformats.org/officeDocument/2006/relationships/image" Target="../media/image13.png"/><Relationship Id="rId4" Type="http://schemas.openxmlformats.org/officeDocument/2006/relationships/image" Target="../media/image57.jpeg"/><Relationship Id="rId9" Type="http://schemas.openxmlformats.org/officeDocument/2006/relationships/image" Target="../media/image61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14.png"/><Relationship Id="rId4" Type="http://schemas.openxmlformats.org/officeDocument/2006/relationships/image" Target="../media/image66.jpe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mailto:invest@admcher.ru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hyperlink" Target="mailto:kugushev@admcher.r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14.png"/><Relationship Id="rId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33.png"/><Relationship Id="rId9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17.wdp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microsoft.com/office/2007/relationships/hdphoto" Target="../media/hdphoto18.wdp"/><Relationship Id="rId10" Type="http://schemas.openxmlformats.org/officeDocument/2006/relationships/image" Target="../media/image14.png"/><Relationship Id="rId4" Type="http://schemas.openxmlformats.org/officeDocument/2006/relationships/image" Target="../media/image76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microsoft.com/office/2007/relationships/hdphoto" Target="../media/hdphoto7.wdp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14.png"/><Relationship Id="rId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33.png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826164" y="838200"/>
            <a:ext cx="518160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0" lvl="0" indent="0" algn="just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5000"/>
                    </a:schemeClr>
                  </a:glo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ВОЗМОЖНОСТИ И</a:t>
            </a:r>
            <a:r>
              <a:rPr kumimoji="0" lang="ru-RU" sz="24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5000"/>
                    </a:schemeClr>
                  </a:glo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5000"/>
                    </a:schemeClr>
                  </a:glo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УСЛОВИЯ</a:t>
            </a:r>
          </a:p>
          <a:p>
            <a:pPr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5000"/>
                    </a:schemeClr>
                  </a:glo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ДЛЯ</a:t>
            </a:r>
            <a:r>
              <a:rPr kumimoji="0" lang="ru-RU" sz="24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5000"/>
                    </a:schemeClr>
                  </a:glo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 </a:t>
            </a: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5000"/>
                    </a:schemeClr>
                  </a:glo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ИНВЕСТОРОВ-РЕЗИДЕНТОВ</a:t>
            </a:r>
          </a:p>
        </p:txBody>
      </p:sp>
      <p:sp>
        <p:nvSpPr>
          <p:cNvPr id="3" name="object 4"/>
          <p:cNvSpPr txBox="1"/>
          <p:nvPr/>
        </p:nvSpPr>
        <p:spPr>
          <a:xfrm>
            <a:off x="3826164" y="2057400"/>
            <a:ext cx="5181600" cy="1309333"/>
          </a:xfrm>
          <a:prstGeom prst="rect">
            <a:avLst/>
          </a:prstGeom>
          <a:solidFill>
            <a:srgbClr val="18B6D4">
              <a:alpha val="48000"/>
            </a:srgbClr>
          </a:solidFill>
        </p:spPr>
        <p:txBody>
          <a:bodyPr vert="horz" wrap="square" lIns="0" tIns="77470" rIns="0" bIns="0" rtlCol="0">
            <a:spAutoFit/>
          </a:bodyPr>
          <a:lstStyle/>
          <a:p>
            <a:pPr marL="163830" marR="301625">
              <a:lnSpc>
                <a:spcPct val="100000"/>
              </a:lnSpc>
            </a:pPr>
            <a:r>
              <a:rPr sz="2000" b="1" spc="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НА </a:t>
            </a:r>
            <a:r>
              <a:rPr sz="2000" b="1" spc="8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ТЕРРИТОРИИ</a:t>
            </a:r>
            <a:r>
              <a:rPr lang="en-US" sz="2000" b="1" spc="8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r>
              <a:rPr sz="2000" b="1" spc="8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ОПЕРЕЖАЮЩЕГО  </a:t>
            </a:r>
            <a:endParaRPr lang="en-US" sz="2000" b="1" spc="8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163830" marR="301625">
              <a:lnSpc>
                <a:spcPct val="100000"/>
              </a:lnSpc>
            </a:pPr>
            <a:r>
              <a:rPr sz="2000" b="1" spc="9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СОЦИАЛЬНО</a:t>
            </a:r>
            <a:r>
              <a:rPr lang="ru-RU" sz="2000" b="1" spc="9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</a:t>
            </a:r>
            <a:r>
              <a:rPr sz="2000" b="1" spc="9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ЭКОНОМИЧЕСКОГО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163830">
              <a:lnSpc>
                <a:spcPct val="100000"/>
              </a:lnSpc>
            </a:pPr>
            <a:r>
              <a:rPr sz="2000" b="1" spc="8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РАЗВИТИЯ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1" name="Picture 3" descr="C:\Documents and Settings\Idiatullin\Рабочий стол\ЛОГО черем.png"/>
          <p:cNvPicPr>
            <a:picLocks noChangeAspect="1" noChangeArrowheads="1"/>
          </p:cNvPicPr>
          <p:nvPr/>
        </p:nvPicPr>
        <p:blipFill rotWithShape="1">
          <a:blip r:embed="rId5" cstate="print"/>
          <a:srcRect l="3187" t="1111" r="8418" b="11851"/>
          <a:stretch/>
        </p:blipFill>
        <p:spPr bwMode="auto">
          <a:xfrm>
            <a:off x="0" y="921366"/>
            <a:ext cx="32004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2094146" y="1114609"/>
            <a:ext cx="1296045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3000" b="1" cap="none" spc="0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Arial Narrow" pitchFamily="34" charset="0"/>
                <a:cs typeface="Tahoma" pitchFamily="34" charset="0"/>
              </a:rPr>
              <a:t>1</a:t>
            </a:r>
          </a:p>
        </p:txBody>
      </p:sp>
      <p:sp>
        <p:nvSpPr>
          <p:cNvPr id="8" name="object 8"/>
          <p:cNvSpPr/>
          <p:nvPr/>
        </p:nvSpPr>
        <p:spPr>
          <a:xfrm>
            <a:off x="315036" y="628525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501" y="0"/>
                </a:moveTo>
                <a:lnTo>
                  <a:pt x="104298" y="7774"/>
                </a:lnTo>
                <a:lnTo>
                  <a:pt x="62435" y="29423"/>
                </a:lnTo>
                <a:lnTo>
                  <a:pt x="29423" y="62435"/>
                </a:lnTo>
                <a:lnTo>
                  <a:pt x="7774" y="104298"/>
                </a:lnTo>
                <a:lnTo>
                  <a:pt x="0" y="152501"/>
                </a:lnTo>
                <a:lnTo>
                  <a:pt x="7774" y="200706"/>
                </a:lnTo>
                <a:lnTo>
                  <a:pt x="29423" y="242572"/>
                </a:lnTo>
                <a:lnTo>
                  <a:pt x="62435" y="275588"/>
                </a:lnTo>
                <a:lnTo>
                  <a:pt x="104298" y="297240"/>
                </a:lnTo>
                <a:lnTo>
                  <a:pt x="152501" y="305015"/>
                </a:lnTo>
                <a:lnTo>
                  <a:pt x="200710" y="297240"/>
                </a:lnTo>
                <a:lnTo>
                  <a:pt x="242577" y="275588"/>
                </a:lnTo>
                <a:lnTo>
                  <a:pt x="275591" y="242572"/>
                </a:lnTo>
                <a:lnTo>
                  <a:pt x="297241" y="200706"/>
                </a:lnTo>
                <a:lnTo>
                  <a:pt x="305015" y="152501"/>
                </a:lnTo>
                <a:lnTo>
                  <a:pt x="297241" y="104298"/>
                </a:lnTo>
                <a:lnTo>
                  <a:pt x="275591" y="62435"/>
                </a:lnTo>
                <a:lnTo>
                  <a:pt x="242577" y="29423"/>
                </a:lnTo>
                <a:lnTo>
                  <a:pt x="200710" y="7774"/>
                </a:lnTo>
                <a:lnTo>
                  <a:pt x="152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1838" y="2983207"/>
            <a:ext cx="1850937" cy="202600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534123" y="3124200"/>
            <a:ext cx="5136829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23240">
              <a:lnSpc>
                <a:spcPct val="100000"/>
              </a:lnSpc>
            </a:pPr>
            <a:r>
              <a:rPr sz="2400" spc="-10" dirty="0">
                <a:latin typeface="Tahoma"/>
                <a:cs typeface="Tahoma"/>
              </a:rPr>
              <a:t>НАЛОГОВЫЕ ЛЬГОТЫ  </a:t>
            </a:r>
            <a:endParaRPr lang="ru-RU" sz="2400" spc="-10" dirty="0">
              <a:latin typeface="Tahoma"/>
              <a:cs typeface="Tahoma"/>
            </a:endParaRPr>
          </a:p>
          <a:p>
            <a:pPr marR="523240">
              <a:lnSpc>
                <a:spcPct val="100000"/>
              </a:lnSpc>
            </a:pPr>
            <a:r>
              <a:rPr sz="2400" spc="-5" dirty="0">
                <a:latin typeface="Tahoma"/>
                <a:cs typeface="Tahoma"/>
              </a:rPr>
              <a:t>СРОКОМ НА </a:t>
            </a:r>
            <a:r>
              <a:rPr sz="2400" b="1" spc="-5" dirty="0">
                <a:latin typeface="Tahoma"/>
                <a:cs typeface="Tahoma"/>
              </a:rPr>
              <a:t>10 </a:t>
            </a:r>
            <a:r>
              <a:rPr sz="2400" b="1" spc="-10" dirty="0">
                <a:latin typeface="Tahoma"/>
                <a:cs typeface="Tahoma"/>
              </a:rPr>
              <a:t>ЛЕТ</a:t>
            </a:r>
            <a:r>
              <a:rPr sz="2400" b="1" spc="-30" dirty="0">
                <a:latin typeface="Tahoma"/>
                <a:cs typeface="Tahoma"/>
              </a:rPr>
              <a:t> </a:t>
            </a:r>
            <a:r>
              <a:rPr lang="ru-RU" sz="2400" b="1" spc="-30" dirty="0">
                <a:latin typeface="Tahoma"/>
                <a:cs typeface="Tahoma"/>
              </a:rPr>
              <a:t> </a:t>
            </a:r>
          </a:p>
          <a:p>
            <a:pPr marR="523240">
              <a:lnSpc>
                <a:spcPct val="100000"/>
              </a:lnSpc>
            </a:pPr>
            <a:r>
              <a:rPr lang="en-US" sz="2400" spc="-5" dirty="0">
                <a:latin typeface="Tahoma"/>
                <a:cs typeface="Tahoma"/>
              </a:rPr>
              <a:t>C</a:t>
            </a:r>
            <a:r>
              <a:rPr lang="ru-RU" sz="240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ВОЗМОЖНОСТЬЮ</a:t>
            </a:r>
            <a:r>
              <a:rPr sz="2400" spc="1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ПРОДЛЕНИЯ</a:t>
            </a:r>
            <a:r>
              <a:rPr lang="ru-RU" sz="2400" spc="-1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ЕЩЁ НА </a:t>
            </a:r>
            <a:r>
              <a:rPr sz="2400" b="1" spc="-5" dirty="0">
                <a:latin typeface="Tahoma"/>
                <a:cs typeface="Tahoma"/>
              </a:rPr>
              <a:t>5</a:t>
            </a:r>
            <a:r>
              <a:rPr sz="2400" b="1" spc="-20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ЛЕТ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474370" y="955039"/>
            <a:ext cx="828863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latin typeface="Tahoma"/>
                <a:cs typeface="Tahoma"/>
              </a:rPr>
              <a:t>КЛЮЧЕВЫ</a:t>
            </a:r>
            <a:r>
              <a:rPr lang="ru-RU" sz="2800" b="1" dirty="0">
                <a:latin typeface="Tahoma"/>
                <a:cs typeface="Tahoma"/>
              </a:rPr>
              <a:t>Е</a:t>
            </a:r>
            <a:r>
              <a:rPr sz="2800" b="1" dirty="0">
                <a:latin typeface="Tahoma"/>
                <a:cs typeface="Tahoma"/>
              </a:rPr>
              <a:t> ФАКТОР</a:t>
            </a:r>
            <a:r>
              <a:rPr lang="ru-RU" sz="2800" b="1" dirty="0">
                <a:latin typeface="Tahoma"/>
                <a:cs typeface="Tahoma"/>
              </a:rPr>
              <a:t>Ы</a:t>
            </a:r>
            <a:r>
              <a:rPr sz="2800" b="1" dirty="0">
                <a:latin typeface="Tahoma"/>
                <a:cs typeface="Tahoma"/>
              </a:rPr>
              <a:t> </a:t>
            </a:r>
            <a:r>
              <a:rPr sz="2800" b="1" spc="-5" dirty="0">
                <a:latin typeface="Tahoma"/>
                <a:cs typeface="Tahoma"/>
              </a:rPr>
              <a:t>ОТКРЫТИЯ </a:t>
            </a:r>
            <a:endParaRPr lang="ru-RU" sz="2800" b="1" spc="-5" dirty="0" smtClean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 smtClean="0">
                <a:latin typeface="Tahoma"/>
                <a:cs typeface="Tahoma"/>
              </a:rPr>
              <a:t>НОВОГО </a:t>
            </a:r>
            <a:r>
              <a:rPr sz="2800" b="1" spc="-5" dirty="0">
                <a:latin typeface="Tahoma"/>
                <a:cs typeface="Tahoma"/>
              </a:rPr>
              <a:t>ПРОИЗВОДСТВА </a:t>
            </a:r>
            <a:r>
              <a:rPr sz="2800" b="1" dirty="0">
                <a:latin typeface="Tahoma"/>
                <a:cs typeface="Tahoma"/>
              </a:rPr>
              <a:t>В</a:t>
            </a:r>
            <a:r>
              <a:rPr sz="2800" b="1" spc="5" dirty="0">
                <a:latin typeface="Tahoma"/>
                <a:cs typeface="Tahoma"/>
              </a:rPr>
              <a:t> </a:t>
            </a:r>
            <a:r>
              <a:rPr sz="2800" b="1" dirty="0">
                <a:latin typeface="Tahoma"/>
                <a:cs typeface="Tahoma"/>
              </a:rPr>
              <a:t>ТО</a:t>
            </a:r>
            <a:r>
              <a:rPr lang="ru-RU" sz="2800" b="1" dirty="0">
                <a:latin typeface="Tahoma"/>
                <a:cs typeface="Tahoma"/>
              </a:rPr>
              <a:t>СЭ</a:t>
            </a:r>
            <a:r>
              <a:rPr sz="2800" b="1" dirty="0">
                <a:latin typeface="Tahoma"/>
                <a:cs typeface="Tahoma"/>
              </a:rPr>
              <a:t>Р</a:t>
            </a:r>
            <a:r>
              <a:rPr lang="ru-RU" sz="2800" b="1" dirty="0">
                <a:latin typeface="Tahoma"/>
                <a:cs typeface="Tahoma"/>
              </a:rPr>
              <a:t> 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25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Рисунок 1" descr="ger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3 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2082706" y="1267326"/>
            <a:ext cx="1296045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3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Arial Narrow" pitchFamily="34" charset="0"/>
                <a:cs typeface="Tahoma" pitchFamily="34" charset="0"/>
              </a:rPr>
              <a:t>2</a:t>
            </a:r>
            <a:endParaRPr lang="ru-RU" sz="33000" b="1" cap="none" spc="0" dirty="0">
              <a:ln w="12700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5036" y="628525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501" y="0"/>
                </a:moveTo>
                <a:lnTo>
                  <a:pt x="104298" y="7774"/>
                </a:lnTo>
                <a:lnTo>
                  <a:pt x="62435" y="29423"/>
                </a:lnTo>
                <a:lnTo>
                  <a:pt x="29423" y="62435"/>
                </a:lnTo>
                <a:lnTo>
                  <a:pt x="7774" y="104298"/>
                </a:lnTo>
                <a:lnTo>
                  <a:pt x="0" y="152501"/>
                </a:lnTo>
                <a:lnTo>
                  <a:pt x="7774" y="200706"/>
                </a:lnTo>
                <a:lnTo>
                  <a:pt x="29423" y="242572"/>
                </a:lnTo>
                <a:lnTo>
                  <a:pt x="62435" y="275588"/>
                </a:lnTo>
                <a:lnTo>
                  <a:pt x="104298" y="297240"/>
                </a:lnTo>
                <a:lnTo>
                  <a:pt x="152501" y="305015"/>
                </a:lnTo>
                <a:lnTo>
                  <a:pt x="200710" y="297240"/>
                </a:lnTo>
                <a:lnTo>
                  <a:pt x="242577" y="275588"/>
                </a:lnTo>
                <a:lnTo>
                  <a:pt x="275591" y="242572"/>
                </a:lnTo>
                <a:lnTo>
                  <a:pt x="297241" y="200706"/>
                </a:lnTo>
                <a:lnTo>
                  <a:pt x="305015" y="152501"/>
                </a:lnTo>
                <a:lnTo>
                  <a:pt x="297241" y="104298"/>
                </a:lnTo>
                <a:lnTo>
                  <a:pt x="275591" y="62435"/>
                </a:lnTo>
                <a:lnTo>
                  <a:pt x="242577" y="29423"/>
                </a:lnTo>
                <a:lnTo>
                  <a:pt x="200710" y="7774"/>
                </a:lnTo>
                <a:lnTo>
                  <a:pt x="152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724826" y="2209800"/>
            <a:ext cx="5419174" cy="3705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</a:pPr>
            <a:r>
              <a:rPr lang="ru-RU" sz="2400" b="1" spc="-5" dirty="0">
                <a:latin typeface="Tahoma"/>
                <a:cs typeface="Tahoma"/>
              </a:rPr>
              <a:t>СТРОИТЕЛЬСТВО </a:t>
            </a:r>
            <a:r>
              <a:rPr lang="ru-RU" sz="2400" b="1" spc="-10" dirty="0">
                <a:latin typeface="Tahoma"/>
                <a:cs typeface="Tahoma"/>
              </a:rPr>
              <a:t>(РЕКОНСТРУКЦИЯ)  ИНЖЕНЕРНОЙ </a:t>
            </a:r>
            <a:r>
              <a:rPr lang="ru-RU" sz="2400" b="1" spc="-5" dirty="0">
                <a:latin typeface="Tahoma"/>
                <a:cs typeface="Tahoma"/>
              </a:rPr>
              <a:t>И </a:t>
            </a:r>
            <a:r>
              <a:rPr lang="ru-RU" sz="2400" b="1" spc="-10" dirty="0">
                <a:latin typeface="Tahoma"/>
                <a:cs typeface="Tahoma"/>
              </a:rPr>
              <a:t>ТРАНСПОРТНОЙ  </a:t>
            </a:r>
            <a:r>
              <a:rPr lang="ru-RU" sz="2400" b="1" spc="-5" dirty="0">
                <a:latin typeface="Tahoma"/>
                <a:cs typeface="Tahoma"/>
              </a:rPr>
              <a:t>ИНФРАСТРУКТУРЫ</a:t>
            </a:r>
            <a:r>
              <a:rPr lang="ru-RU" sz="2400" b="1" spc="30" dirty="0">
                <a:latin typeface="Tahoma"/>
                <a:cs typeface="Tahoma"/>
              </a:rPr>
              <a:t> </a:t>
            </a:r>
            <a:r>
              <a:rPr lang="ru-RU" sz="2400" spc="-5" dirty="0">
                <a:latin typeface="Tahoma"/>
                <a:cs typeface="Tahoma"/>
              </a:rPr>
              <a:t>НОВОГО ИНВЕСТИЦИОННОГО ПРОЕКТА  </a:t>
            </a:r>
          </a:p>
          <a:p>
            <a:pPr marR="5080">
              <a:lnSpc>
                <a:spcPct val="100000"/>
              </a:lnSpc>
            </a:pPr>
            <a:r>
              <a:rPr lang="ru-RU" sz="2400" spc="-5" dirty="0">
                <a:latin typeface="Tahoma"/>
                <a:cs typeface="Tahoma"/>
              </a:rPr>
              <a:t>ЗА СЧЕТ ФОНДА</a:t>
            </a:r>
            <a:r>
              <a:rPr lang="ru-RU" sz="2400" spc="20" dirty="0">
                <a:latin typeface="Tahoma"/>
                <a:cs typeface="Tahoma"/>
              </a:rPr>
              <a:t> </a:t>
            </a:r>
            <a:r>
              <a:rPr lang="ru-RU" sz="2400" spc="-5" dirty="0">
                <a:latin typeface="Tahoma"/>
                <a:cs typeface="Tahoma"/>
              </a:rPr>
              <a:t>РАЗВИТИЯ </a:t>
            </a:r>
            <a:r>
              <a:rPr lang="ru-RU" sz="2400" spc="-5" dirty="0" smtClean="0">
                <a:latin typeface="Tahoma"/>
                <a:cs typeface="Tahoma"/>
              </a:rPr>
              <a:t>МОНОГОРОДОВ</a:t>
            </a:r>
            <a:r>
              <a:rPr lang="en-US" sz="2400" spc="-5" dirty="0" smtClean="0">
                <a:latin typeface="Tahoma"/>
                <a:cs typeface="Tahoma"/>
              </a:rPr>
              <a:t> </a:t>
            </a:r>
            <a:r>
              <a:rPr lang="ru-RU" sz="2400" spc="-5" dirty="0" smtClean="0">
                <a:latin typeface="Tahoma"/>
                <a:cs typeface="Tahoma"/>
              </a:rPr>
              <a:t>(</a:t>
            </a:r>
            <a:r>
              <a:rPr lang="ru-RU" sz="2400" dirty="0" smtClean="0">
                <a:latin typeface="Tahoma" pitchFamily="34" charset="0"/>
                <a:cs typeface="Tahoma" pitchFamily="34" charset="0"/>
              </a:rPr>
              <a:t>ПРИ НАЛИЧИИ РАЗРАБОТАННОЙ ПРОЕКТНОЙ ДОКУМЕНТАЦИИ И ЗАКЛЮЧЕНИЯ ГОСУДАРСТВЕННОЙ ЭКСПЕРТИЗЫ)</a:t>
            </a:r>
            <a:endParaRPr lang="ru-RU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229175" y="3258312"/>
            <a:ext cx="1801198" cy="1719697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/>
          <p:cNvSpPr txBox="1"/>
          <p:nvPr/>
        </p:nvSpPr>
        <p:spPr>
          <a:xfrm>
            <a:off x="474370" y="955039"/>
            <a:ext cx="828863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latin typeface="Tahoma"/>
                <a:cs typeface="Tahoma"/>
              </a:rPr>
              <a:t>КЛЮЧЕВЫ</a:t>
            </a:r>
            <a:r>
              <a:rPr lang="ru-RU" sz="2800" b="1" dirty="0">
                <a:latin typeface="Tahoma"/>
                <a:cs typeface="Tahoma"/>
              </a:rPr>
              <a:t>Е</a:t>
            </a:r>
            <a:r>
              <a:rPr sz="2800" b="1" dirty="0">
                <a:latin typeface="Tahoma"/>
                <a:cs typeface="Tahoma"/>
              </a:rPr>
              <a:t> ФАКТОР</a:t>
            </a:r>
            <a:r>
              <a:rPr lang="ru-RU" sz="2800" b="1" dirty="0">
                <a:latin typeface="Tahoma"/>
                <a:cs typeface="Tahoma"/>
              </a:rPr>
              <a:t>Ы</a:t>
            </a:r>
            <a:r>
              <a:rPr sz="2800" b="1" dirty="0">
                <a:latin typeface="Tahoma"/>
                <a:cs typeface="Tahoma"/>
              </a:rPr>
              <a:t> </a:t>
            </a:r>
            <a:r>
              <a:rPr sz="2800" b="1" spc="-5" dirty="0">
                <a:latin typeface="Tahoma"/>
                <a:cs typeface="Tahoma"/>
              </a:rPr>
              <a:t>ОТКРЫТИЯ </a:t>
            </a:r>
            <a:endParaRPr lang="ru-RU" sz="2800" b="1" spc="-5" dirty="0" smtClean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 smtClean="0">
                <a:latin typeface="Tahoma"/>
                <a:cs typeface="Tahoma"/>
              </a:rPr>
              <a:t>НОВОГО </a:t>
            </a:r>
            <a:r>
              <a:rPr sz="2800" b="1" spc="-5" dirty="0">
                <a:latin typeface="Tahoma"/>
                <a:cs typeface="Tahoma"/>
              </a:rPr>
              <a:t>ПРОИЗВОДСТВА </a:t>
            </a:r>
            <a:r>
              <a:rPr sz="2800" b="1" dirty="0">
                <a:latin typeface="Tahoma"/>
                <a:cs typeface="Tahoma"/>
              </a:rPr>
              <a:t>В</a:t>
            </a:r>
            <a:r>
              <a:rPr sz="2800" b="1" spc="5" dirty="0">
                <a:latin typeface="Tahoma"/>
                <a:cs typeface="Tahoma"/>
              </a:rPr>
              <a:t> </a:t>
            </a:r>
            <a:r>
              <a:rPr sz="2800" b="1" dirty="0">
                <a:latin typeface="Tahoma"/>
                <a:cs typeface="Tahoma"/>
              </a:rPr>
              <a:t>ТО</a:t>
            </a:r>
            <a:r>
              <a:rPr lang="ru-RU" sz="2800" b="1" dirty="0">
                <a:latin typeface="Tahoma"/>
                <a:cs typeface="Tahoma"/>
              </a:rPr>
              <a:t>СЭ</a:t>
            </a:r>
            <a:r>
              <a:rPr sz="2800" b="1" dirty="0">
                <a:latin typeface="Tahoma"/>
                <a:cs typeface="Tahoma"/>
              </a:rPr>
              <a:t>Р</a:t>
            </a:r>
            <a:r>
              <a:rPr lang="ru-RU" sz="2800" b="1" dirty="0">
                <a:latin typeface="Tahoma"/>
                <a:cs typeface="Tahoma"/>
              </a:rPr>
              <a:t> 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25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Рисунок 1" descr="ger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3 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2438400" y="1243052"/>
            <a:ext cx="1296045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3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Arial Narrow" pitchFamily="34" charset="0"/>
                <a:cs typeface="Tahoma" pitchFamily="34" charset="0"/>
              </a:rPr>
              <a:t>3</a:t>
            </a:r>
            <a:endParaRPr lang="ru-RU" sz="33000" b="1" cap="none" spc="0" dirty="0">
              <a:ln w="12700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5036" y="628525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501" y="0"/>
                </a:moveTo>
                <a:lnTo>
                  <a:pt x="104298" y="7774"/>
                </a:lnTo>
                <a:lnTo>
                  <a:pt x="62435" y="29423"/>
                </a:lnTo>
                <a:lnTo>
                  <a:pt x="29423" y="62435"/>
                </a:lnTo>
                <a:lnTo>
                  <a:pt x="7774" y="104298"/>
                </a:lnTo>
                <a:lnTo>
                  <a:pt x="0" y="152501"/>
                </a:lnTo>
                <a:lnTo>
                  <a:pt x="7774" y="200706"/>
                </a:lnTo>
                <a:lnTo>
                  <a:pt x="29423" y="242572"/>
                </a:lnTo>
                <a:lnTo>
                  <a:pt x="62435" y="275588"/>
                </a:lnTo>
                <a:lnTo>
                  <a:pt x="104298" y="297240"/>
                </a:lnTo>
                <a:lnTo>
                  <a:pt x="152501" y="305015"/>
                </a:lnTo>
                <a:lnTo>
                  <a:pt x="200710" y="297240"/>
                </a:lnTo>
                <a:lnTo>
                  <a:pt x="242577" y="275588"/>
                </a:lnTo>
                <a:lnTo>
                  <a:pt x="275591" y="242572"/>
                </a:lnTo>
                <a:lnTo>
                  <a:pt x="297241" y="200706"/>
                </a:lnTo>
                <a:lnTo>
                  <a:pt x="305015" y="152501"/>
                </a:lnTo>
                <a:lnTo>
                  <a:pt x="297241" y="104298"/>
                </a:lnTo>
                <a:lnTo>
                  <a:pt x="275591" y="62435"/>
                </a:lnTo>
                <a:lnTo>
                  <a:pt x="242577" y="29423"/>
                </a:lnTo>
                <a:lnTo>
                  <a:pt x="200710" y="7774"/>
                </a:lnTo>
                <a:lnTo>
                  <a:pt x="152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36380" y="2913443"/>
            <a:ext cx="4871908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23240">
              <a:lnSpc>
                <a:spcPct val="100000"/>
              </a:lnSpc>
            </a:pPr>
            <a:r>
              <a:rPr lang="ru-RU" sz="2400" b="1" spc="-10" dirty="0">
                <a:latin typeface="Tahoma"/>
                <a:cs typeface="Tahoma"/>
              </a:rPr>
              <a:t>МИНЕРАЛЬНО-СЫРЬЕВАЯ БАЗА </a:t>
            </a:r>
            <a:r>
              <a:rPr lang="ru-RU" sz="2400" spc="-10" dirty="0">
                <a:latin typeface="Tahoma"/>
                <a:cs typeface="Tahoma"/>
              </a:rPr>
              <a:t>ЧЕРЕМХОВСКОГО РАЙОНА (ГЛИНА, ПЕСОК, ДОЛОМИТ, ТАЛЬК, МАГНЕЗИТ, КАЛЬЦИТ, ГЛИНОЗЕМ)</a:t>
            </a:r>
            <a:endParaRPr lang="ru-RU" sz="2400" dirty="0">
              <a:latin typeface="Tahoma"/>
              <a:cs typeface="Tahoma"/>
            </a:endParaRPr>
          </a:p>
        </p:txBody>
      </p:sp>
      <p:pic>
        <p:nvPicPr>
          <p:cNvPr id="11" name="Picture 3" descr="C:\Documents and Settings\Idiatullin\Рабочий стол\earth_element16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777353"/>
            <a:ext cx="2209800" cy="2209800"/>
          </a:xfrm>
          <a:prstGeom prst="rect">
            <a:avLst/>
          </a:prstGeom>
          <a:noFill/>
        </p:spPr>
      </p:pic>
      <p:sp>
        <p:nvSpPr>
          <p:cNvPr id="14" name="object 3"/>
          <p:cNvSpPr txBox="1"/>
          <p:nvPr/>
        </p:nvSpPr>
        <p:spPr>
          <a:xfrm>
            <a:off x="474370" y="955039"/>
            <a:ext cx="828863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latin typeface="Tahoma"/>
                <a:cs typeface="Tahoma"/>
              </a:rPr>
              <a:t>КЛЮЧЕВЫ</a:t>
            </a:r>
            <a:r>
              <a:rPr lang="ru-RU" sz="2800" b="1" dirty="0">
                <a:latin typeface="Tahoma"/>
                <a:cs typeface="Tahoma"/>
              </a:rPr>
              <a:t>Е</a:t>
            </a:r>
            <a:r>
              <a:rPr sz="2800" b="1" dirty="0">
                <a:latin typeface="Tahoma"/>
                <a:cs typeface="Tahoma"/>
              </a:rPr>
              <a:t> ФАКТОР</a:t>
            </a:r>
            <a:r>
              <a:rPr lang="ru-RU" sz="2800" b="1" dirty="0">
                <a:latin typeface="Tahoma"/>
                <a:cs typeface="Tahoma"/>
              </a:rPr>
              <a:t>Ы</a:t>
            </a:r>
            <a:r>
              <a:rPr sz="2800" b="1" dirty="0">
                <a:latin typeface="Tahoma"/>
                <a:cs typeface="Tahoma"/>
              </a:rPr>
              <a:t> </a:t>
            </a:r>
            <a:r>
              <a:rPr sz="2800" b="1" spc="-5" dirty="0">
                <a:latin typeface="Tahoma"/>
                <a:cs typeface="Tahoma"/>
              </a:rPr>
              <a:t>ОТКРЫТИЯ </a:t>
            </a:r>
            <a:endParaRPr lang="ru-RU" sz="2800" b="1" spc="-5" dirty="0" smtClean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 smtClean="0">
                <a:latin typeface="Tahoma"/>
                <a:cs typeface="Tahoma"/>
              </a:rPr>
              <a:t>НОВОГО </a:t>
            </a:r>
            <a:r>
              <a:rPr sz="2800" b="1" spc="-5" dirty="0">
                <a:latin typeface="Tahoma"/>
                <a:cs typeface="Tahoma"/>
              </a:rPr>
              <a:t>ПРОИЗВОДСТВА </a:t>
            </a:r>
            <a:r>
              <a:rPr sz="2800" b="1" dirty="0">
                <a:latin typeface="Tahoma"/>
                <a:cs typeface="Tahoma"/>
              </a:rPr>
              <a:t>В</a:t>
            </a:r>
            <a:r>
              <a:rPr sz="2800" b="1" spc="5" dirty="0">
                <a:latin typeface="Tahoma"/>
                <a:cs typeface="Tahoma"/>
              </a:rPr>
              <a:t> </a:t>
            </a:r>
            <a:r>
              <a:rPr sz="2800" b="1" dirty="0">
                <a:latin typeface="Tahoma"/>
                <a:cs typeface="Tahoma"/>
              </a:rPr>
              <a:t>ТО</a:t>
            </a:r>
            <a:r>
              <a:rPr lang="ru-RU" sz="2800" b="1" dirty="0">
                <a:latin typeface="Tahoma"/>
                <a:cs typeface="Tahoma"/>
              </a:rPr>
              <a:t>СЭ</a:t>
            </a:r>
            <a:r>
              <a:rPr sz="2800" b="1" dirty="0">
                <a:latin typeface="Tahoma"/>
                <a:cs typeface="Tahoma"/>
              </a:rPr>
              <a:t>Р</a:t>
            </a:r>
            <a:r>
              <a:rPr lang="ru-RU" sz="2800" b="1" dirty="0">
                <a:latin typeface="Tahoma"/>
                <a:cs typeface="Tahoma"/>
              </a:rPr>
              <a:t> 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25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Рисунок 1" descr="ger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3 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1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2514600" y="1270374"/>
            <a:ext cx="1296045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3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Arial Narrow" pitchFamily="34" charset="0"/>
                <a:cs typeface="Tahoma" pitchFamily="34" charset="0"/>
              </a:rPr>
              <a:t>4</a:t>
            </a:r>
            <a:endParaRPr lang="ru-RU" sz="33000" b="1" cap="none" spc="0" dirty="0">
              <a:ln w="12700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5036" y="628525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501" y="0"/>
                </a:moveTo>
                <a:lnTo>
                  <a:pt x="104298" y="7774"/>
                </a:lnTo>
                <a:lnTo>
                  <a:pt x="62435" y="29423"/>
                </a:lnTo>
                <a:lnTo>
                  <a:pt x="29423" y="62435"/>
                </a:lnTo>
                <a:lnTo>
                  <a:pt x="7774" y="104298"/>
                </a:lnTo>
                <a:lnTo>
                  <a:pt x="0" y="152501"/>
                </a:lnTo>
                <a:lnTo>
                  <a:pt x="7774" y="200706"/>
                </a:lnTo>
                <a:lnTo>
                  <a:pt x="29423" y="242572"/>
                </a:lnTo>
                <a:lnTo>
                  <a:pt x="62435" y="275588"/>
                </a:lnTo>
                <a:lnTo>
                  <a:pt x="104298" y="297240"/>
                </a:lnTo>
                <a:lnTo>
                  <a:pt x="152501" y="305015"/>
                </a:lnTo>
                <a:lnTo>
                  <a:pt x="200710" y="297240"/>
                </a:lnTo>
                <a:lnTo>
                  <a:pt x="242577" y="275588"/>
                </a:lnTo>
                <a:lnTo>
                  <a:pt x="275591" y="242572"/>
                </a:lnTo>
                <a:lnTo>
                  <a:pt x="297241" y="200706"/>
                </a:lnTo>
                <a:lnTo>
                  <a:pt x="305015" y="152501"/>
                </a:lnTo>
                <a:lnTo>
                  <a:pt x="297241" y="104298"/>
                </a:lnTo>
                <a:lnTo>
                  <a:pt x="275591" y="62435"/>
                </a:lnTo>
                <a:lnTo>
                  <a:pt x="242577" y="29423"/>
                </a:lnTo>
                <a:lnTo>
                  <a:pt x="200710" y="7774"/>
                </a:lnTo>
                <a:lnTo>
                  <a:pt x="152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00588" y="2750957"/>
            <a:ext cx="4710105" cy="25975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spc="-5" dirty="0">
                <a:latin typeface="Tahoma"/>
                <a:cs typeface="Tahoma"/>
              </a:rPr>
              <a:t>ВОЗМОЖНОСТЬ</a:t>
            </a:r>
            <a:r>
              <a:rPr lang="ru-RU" sz="2400" spc="15" dirty="0">
                <a:latin typeface="Tahoma"/>
                <a:cs typeface="Tahoma"/>
              </a:rPr>
              <a:t> </a:t>
            </a:r>
            <a:r>
              <a:rPr lang="ru-RU" sz="2400" spc="-5" dirty="0">
                <a:latin typeface="Tahoma"/>
                <a:cs typeface="Tahoma"/>
              </a:rPr>
              <a:t>ПРЕДОСТАВЛЕНИЯ</a:t>
            </a:r>
            <a:endParaRPr lang="ru-RU" sz="2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lang="ru-RU" sz="2400" spc="-5" dirty="0">
                <a:latin typeface="Tahoma"/>
                <a:cs typeface="Tahoma"/>
              </a:rPr>
              <a:t>ЗАЙМА ИНВЕСТОРУ</a:t>
            </a:r>
            <a:r>
              <a:rPr lang="ru-RU" sz="2400" spc="30" dirty="0">
                <a:latin typeface="Tahoma"/>
                <a:cs typeface="Tahoma"/>
              </a:rPr>
              <a:t> </a:t>
            </a:r>
            <a:r>
              <a:rPr lang="ru-RU" sz="2400" spc="-5" dirty="0">
                <a:latin typeface="Tahoma"/>
                <a:cs typeface="Tahoma"/>
              </a:rPr>
              <a:t>ФОНДОМ РАЗВИТИЯ</a:t>
            </a:r>
            <a:r>
              <a:rPr lang="ru-RU" sz="2400" spc="15" dirty="0">
                <a:latin typeface="Tahoma"/>
                <a:cs typeface="Tahoma"/>
              </a:rPr>
              <a:t> </a:t>
            </a:r>
            <a:r>
              <a:rPr lang="ru-RU" sz="2400" spc="-5" dirty="0">
                <a:latin typeface="Tahoma"/>
                <a:cs typeface="Tahoma"/>
              </a:rPr>
              <a:t>МОНОГОРОДОВ </a:t>
            </a:r>
          </a:p>
          <a:p>
            <a:pPr>
              <a:lnSpc>
                <a:spcPct val="100000"/>
              </a:lnSpc>
            </a:pPr>
            <a:r>
              <a:rPr lang="ru-RU" sz="2400" spc="-5" dirty="0">
                <a:latin typeface="Tahoma"/>
                <a:cs typeface="Tahoma"/>
              </a:rPr>
              <a:t>ОТ </a:t>
            </a:r>
            <a:r>
              <a:rPr lang="ru-RU" sz="2400" b="1" spc="-5" dirty="0">
                <a:latin typeface="Tahoma"/>
                <a:cs typeface="Tahoma"/>
              </a:rPr>
              <a:t>100 ДО 1 000 </a:t>
            </a:r>
            <a:r>
              <a:rPr lang="ru-RU" sz="2400" b="1" spc="-10" dirty="0">
                <a:latin typeface="Tahoma"/>
                <a:cs typeface="Tahoma"/>
              </a:rPr>
              <a:t>МЛН.</a:t>
            </a:r>
            <a:r>
              <a:rPr lang="ru-RU" sz="2400" b="1" spc="-35" dirty="0">
                <a:latin typeface="Tahoma"/>
                <a:cs typeface="Tahoma"/>
              </a:rPr>
              <a:t> </a:t>
            </a:r>
            <a:r>
              <a:rPr lang="ru-RU" sz="2400" b="1" spc="-5" dirty="0">
                <a:latin typeface="Tahoma"/>
                <a:cs typeface="Tahoma"/>
              </a:rPr>
              <a:t>РУБ. </a:t>
            </a:r>
          </a:p>
          <a:p>
            <a:pPr>
              <a:lnSpc>
                <a:spcPct val="100000"/>
              </a:lnSpc>
            </a:pPr>
            <a:r>
              <a:rPr lang="ru-RU" sz="2400" spc="-10" dirty="0">
                <a:latin typeface="Tahoma"/>
                <a:cs typeface="Tahoma"/>
              </a:rPr>
              <a:t>ПОД </a:t>
            </a:r>
            <a:r>
              <a:rPr lang="ru-RU" sz="2400" b="1" spc="-5" dirty="0">
                <a:latin typeface="Tahoma"/>
                <a:cs typeface="Tahoma"/>
              </a:rPr>
              <a:t>5% ГОДОВЫХ </a:t>
            </a:r>
          </a:p>
          <a:p>
            <a:pPr>
              <a:lnSpc>
                <a:spcPct val="100000"/>
              </a:lnSpc>
            </a:pPr>
            <a:r>
              <a:rPr lang="ru-RU" sz="2400" spc="-5" dirty="0">
                <a:latin typeface="Tahoma"/>
                <a:cs typeface="Tahoma"/>
              </a:rPr>
              <a:t>СРОКОМ ДО </a:t>
            </a:r>
            <a:r>
              <a:rPr lang="ru-RU" sz="2400" b="1" spc="-5" dirty="0">
                <a:latin typeface="Tahoma"/>
                <a:cs typeface="Tahoma"/>
              </a:rPr>
              <a:t>8</a:t>
            </a:r>
            <a:r>
              <a:rPr lang="ru-RU" sz="2400" b="1" dirty="0">
                <a:latin typeface="Tahoma"/>
                <a:cs typeface="Tahoma"/>
              </a:rPr>
              <a:t> </a:t>
            </a:r>
            <a:r>
              <a:rPr lang="ru-RU" sz="2400" spc="-5" dirty="0">
                <a:latin typeface="Tahoma"/>
                <a:cs typeface="Tahoma"/>
              </a:rPr>
              <a:t>ЛЕТ</a:t>
            </a:r>
            <a:endParaRPr lang="ru-RU" sz="2400" dirty="0">
              <a:latin typeface="Tahoma"/>
              <a:cs typeface="Tahoma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195129" y="3120248"/>
            <a:ext cx="2074500" cy="1745830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/>
          <p:cNvSpPr txBox="1"/>
          <p:nvPr/>
        </p:nvSpPr>
        <p:spPr>
          <a:xfrm>
            <a:off x="474370" y="955039"/>
            <a:ext cx="828863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latin typeface="Tahoma"/>
                <a:cs typeface="Tahoma"/>
              </a:rPr>
              <a:t>КЛЮЧЕВЫ</a:t>
            </a:r>
            <a:r>
              <a:rPr lang="ru-RU" sz="2800" b="1" dirty="0">
                <a:latin typeface="Tahoma"/>
                <a:cs typeface="Tahoma"/>
              </a:rPr>
              <a:t>Е</a:t>
            </a:r>
            <a:r>
              <a:rPr sz="2800" b="1" dirty="0">
                <a:latin typeface="Tahoma"/>
                <a:cs typeface="Tahoma"/>
              </a:rPr>
              <a:t> ФАКТОР</a:t>
            </a:r>
            <a:r>
              <a:rPr lang="ru-RU" sz="2800" b="1" dirty="0">
                <a:latin typeface="Tahoma"/>
                <a:cs typeface="Tahoma"/>
              </a:rPr>
              <a:t>Ы</a:t>
            </a:r>
            <a:r>
              <a:rPr sz="2800" b="1" dirty="0">
                <a:latin typeface="Tahoma"/>
                <a:cs typeface="Tahoma"/>
              </a:rPr>
              <a:t> </a:t>
            </a:r>
            <a:r>
              <a:rPr sz="2800" b="1" spc="-5" dirty="0">
                <a:latin typeface="Tahoma"/>
                <a:cs typeface="Tahoma"/>
              </a:rPr>
              <a:t>ОТКРЫТИЯ </a:t>
            </a:r>
            <a:endParaRPr lang="ru-RU" sz="2800" b="1" spc="-5" dirty="0" smtClean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 smtClean="0">
                <a:latin typeface="Tahoma"/>
                <a:cs typeface="Tahoma"/>
              </a:rPr>
              <a:t>НОВОГО </a:t>
            </a:r>
            <a:r>
              <a:rPr sz="2800" b="1" spc="-5" dirty="0">
                <a:latin typeface="Tahoma"/>
                <a:cs typeface="Tahoma"/>
              </a:rPr>
              <a:t>ПРОИЗВОДСТВА </a:t>
            </a:r>
            <a:r>
              <a:rPr sz="2800" b="1" dirty="0">
                <a:latin typeface="Tahoma"/>
                <a:cs typeface="Tahoma"/>
              </a:rPr>
              <a:t>В</a:t>
            </a:r>
            <a:r>
              <a:rPr sz="2800" b="1" spc="5" dirty="0">
                <a:latin typeface="Tahoma"/>
                <a:cs typeface="Tahoma"/>
              </a:rPr>
              <a:t> </a:t>
            </a:r>
            <a:r>
              <a:rPr sz="2800" b="1" dirty="0">
                <a:latin typeface="Tahoma"/>
                <a:cs typeface="Tahoma"/>
              </a:rPr>
              <a:t>ТО</a:t>
            </a:r>
            <a:r>
              <a:rPr lang="ru-RU" sz="2800" b="1" dirty="0">
                <a:latin typeface="Tahoma"/>
                <a:cs typeface="Tahoma"/>
              </a:rPr>
              <a:t>СЭ</a:t>
            </a:r>
            <a:r>
              <a:rPr sz="2800" b="1" dirty="0">
                <a:latin typeface="Tahoma"/>
                <a:cs typeface="Tahoma"/>
              </a:rPr>
              <a:t>Р</a:t>
            </a:r>
            <a:r>
              <a:rPr lang="ru-RU" sz="2800" b="1" dirty="0">
                <a:latin typeface="Tahoma"/>
                <a:cs typeface="Tahoma"/>
              </a:rPr>
              <a:t> 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25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Рисунок 1" descr="ger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3 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5562600"/>
            <a:ext cx="39624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ject 7"/>
          <p:cNvSpPr txBox="1"/>
          <p:nvPr/>
        </p:nvSpPr>
        <p:spPr>
          <a:xfrm>
            <a:off x="474370" y="955039"/>
            <a:ext cx="828863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latin typeface="Tahoma"/>
                <a:cs typeface="Tahoma"/>
              </a:rPr>
              <a:t>УСЛОВИЯ ПОЛУЧЕНИЯ </a:t>
            </a:r>
            <a:r>
              <a:rPr sz="2800" b="1" spc="-5" dirty="0">
                <a:latin typeface="Tahoma"/>
                <a:cs typeface="Tahoma"/>
              </a:rPr>
              <a:t>СТАТУСА </a:t>
            </a:r>
            <a:endParaRPr lang="ru-RU" sz="2800" b="1" spc="-5" dirty="0" smtClean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spc="-5" dirty="0" smtClean="0">
                <a:latin typeface="Tahoma"/>
                <a:cs typeface="Tahoma"/>
              </a:rPr>
              <a:t>РЕЗИДЕНТА</a:t>
            </a:r>
            <a:r>
              <a:rPr sz="2800" b="1" spc="-80" dirty="0" smtClean="0">
                <a:latin typeface="Tahoma"/>
                <a:cs typeface="Tahoma"/>
              </a:rPr>
              <a:t> </a:t>
            </a:r>
            <a:r>
              <a:rPr sz="2800" b="1" dirty="0">
                <a:latin typeface="Tahoma"/>
                <a:cs typeface="Tahoma"/>
              </a:rPr>
              <a:t>ТО</a:t>
            </a:r>
            <a:r>
              <a:rPr lang="ru-RU" sz="2800" b="1" dirty="0">
                <a:latin typeface="Tahoma"/>
                <a:cs typeface="Tahoma"/>
              </a:rPr>
              <a:t>СЭ</a:t>
            </a:r>
            <a:r>
              <a:rPr sz="2800" b="1" dirty="0">
                <a:latin typeface="Tahoma"/>
                <a:cs typeface="Tahoma"/>
              </a:rPr>
              <a:t>Р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5079" y="1590123"/>
            <a:ext cx="1810512" cy="1301796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162302" y="4178639"/>
            <a:ext cx="1236069" cy="1000165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63893" y="1907967"/>
            <a:ext cx="1213104" cy="960192"/>
          </a:xfrm>
          <a:prstGeom prst="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4373" y="2963134"/>
            <a:ext cx="227512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sz="1400" b="1" spc="-5" dirty="0">
                <a:latin typeface="Tahoma"/>
                <a:cs typeface="Tahoma"/>
              </a:rPr>
              <a:t>РЕГИСТРАЦИЯ</a:t>
            </a:r>
            <a:r>
              <a:rPr sz="1400" b="1" spc="-70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НА  ТЕРРИТОРИИ </a:t>
            </a:r>
            <a:endParaRPr lang="ru-RU" sz="1400" b="1" spc="-5" dirty="0">
              <a:latin typeface="Tahoma"/>
              <a:cs typeface="Tahoma"/>
            </a:endParaRPr>
          </a:p>
          <a:p>
            <a:pPr marR="5080" algn="ctr"/>
            <a:r>
              <a:rPr sz="1400" b="1" spc="-5" dirty="0">
                <a:latin typeface="Tahoma"/>
                <a:cs typeface="Tahoma"/>
              </a:rPr>
              <a:t>Г. </a:t>
            </a:r>
            <a:r>
              <a:rPr lang="ru-RU" sz="1400" b="1" spc="-5" dirty="0">
                <a:latin typeface="Tahoma"/>
                <a:cs typeface="Tahoma"/>
              </a:rPr>
              <a:t>ЧЕРЕМХОВО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7901" y="5195213"/>
            <a:ext cx="2223911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sz="1400" b="1" spc="-5" dirty="0">
                <a:latin typeface="Tahoma"/>
                <a:cs typeface="Tahoma"/>
              </a:rPr>
              <a:t>ОБЪЕМ КАПИТАЛЬНЫХ  </a:t>
            </a:r>
            <a:r>
              <a:rPr sz="1400" b="1" spc="-10" dirty="0">
                <a:latin typeface="Tahoma"/>
                <a:cs typeface="Tahoma"/>
              </a:rPr>
              <a:t>ВЛОЖЕНИЙ </a:t>
            </a:r>
            <a:r>
              <a:rPr sz="1400" b="1" spc="-5" dirty="0">
                <a:latin typeface="Tahoma"/>
                <a:cs typeface="Tahoma"/>
              </a:rPr>
              <a:t>НЕ МЕНЕЕ 2,5 МЛН.  РУБ. </a:t>
            </a:r>
            <a:endParaRPr lang="ru-RU" sz="1400" b="1" spc="-5" dirty="0">
              <a:latin typeface="Tahoma"/>
              <a:cs typeface="Tahoma"/>
            </a:endParaRPr>
          </a:p>
          <a:p>
            <a:pPr marR="5080" algn="ctr"/>
            <a:r>
              <a:rPr sz="1400" b="1" dirty="0">
                <a:latin typeface="Tahoma"/>
                <a:cs typeface="Tahoma"/>
              </a:rPr>
              <a:t>В </a:t>
            </a:r>
            <a:r>
              <a:rPr sz="1400" b="1" spc="-5" dirty="0">
                <a:latin typeface="Tahoma"/>
                <a:cs typeface="Tahoma"/>
              </a:rPr>
              <a:t>ТЕЧЕНИЕ ПЕРВОГО</a:t>
            </a:r>
            <a:r>
              <a:rPr sz="1400" b="1" spc="-75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ГОДА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06337" y="2924475"/>
            <a:ext cx="1752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sz="1400" b="1" spc="-5" dirty="0">
                <a:latin typeface="Tahoma"/>
                <a:cs typeface="Tahoma"/>
              </a:rPr>
              <a:t>СОЗДАНИЕ</a:t>
            </a:r>
            <a:r>
              <a:rPr sz="1400" b="1" spc="-85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НОВЫХ  РАБОЧИХ</a:t>
            </a:r>
            <a:r>
              <a:rPr sz="1400" b="1" spc="-30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МЕСТ: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60750" y="3733800"/>
            <a:ext cx="1600200" cy="46487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400" b="1" spc="-10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ДЛЯ</a:t>
            </a:r>
            <a:r>
              <a:rPr sz="1400" b="1" spc="-1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НОВЫХ</a:t>
            </a:r>
            <a:endParaRPr sz="1400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sz="1400" b="1" spc="-10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ОРГАНИЗАЦИЙ:</a:t>
            </a:r>
            <a:endParaRPr sz="1400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27345" y="4303470"/>
            <a:ext cx="1600200" cy="57946"/>
          </a:xfrm>
          <a:custGeom>
            <a:avLst/>
            <a:gdLst/>
            <a:ahLst/>
            <a:cxnLst/>
            <a:rect l="l" t="t" r="r" b="b"/>
            <a:pathLst>
              <a:path w="747395">
                <a:moveTo>
                  <a:pt x="0" y="0"/>
                </a:moveTo>
                <a:lnTo>
                  <a:pt x="747115" y="0"/>
                </a:lnTo>
              </a:path>
            </a:pathLst>
          </a:custGeom>
          <a:ln w="59794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419600" y="4495800"/>
            <a:ext cx="1775304" cy="68031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НЕ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МЕНЕЕ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sz="1400" b="1" spc="-5" dirty="0">
                <a:latin typeface="Tahoma"/>
                <a:cs typeface="Tahoma"/>
              </a:rPr>
              <a:t>10 РАБОЧИХ</a:t>
            </a:r>
            <a:r>
              <a:rPr sz="1400" b="1" spc="-75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МЕСТ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ЗА </a:t>
            </a:r>
            <a:r>
              <a:rPr sz="1400" spc="-10" dirty="0">
                <a:latin typeface="Tahoma"/>
                <a:cs typeface="Tahoma"/>
              </a:rPr>
              <a:t>ПЕРВЫЙ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ГОД</a:t>
            </a:r>
            <a:endParaRPr lang="ru-RU" sz="14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53200" y="3733800"/>
            <a:ext cx="1724218" cy="46487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400" b="1" spc="-10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ДЛЯ</a:t>
            </a:r>
            <a:endParaRPr sz="1400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sz="1400" b="1" spc="-10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ДЕЙСТВУЮЩИХ:</a:t>
            </a:r>
            <a:endParaRPr sz="1400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53200" y="4419600"/>
            <a:ext cx="19431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/>
            <a:r>
              <a:rPr sz="1400" spc="-5" dirty="0">
                <a:latin typeface="Tahoma"/>
                <a:cs typeface="Tahoma"/>
              </a:rPr>
              <a:t>НЕ МЕНЕЕ  </a:t>
            </a:r>
            <a:r>
              <a:rPr sz="1400" b="1" spc="-10" dirty="0">
                <a:latin typeface="Tahoma"/>
                <a:cs typeface="Tahoma"/>
              </a:rPr>
              <a:t>СРЕДНЕСПИСОЧНОЙ  </a:t>
            </a:r>
            <a:r>
              <a:rPr sz="1400" b="1" spc="-5" dirty="0">
                <a:latin typeface="Tahoma"/>
                <a:cs typeface="Tahoma"/>
              </a:rPr>
              <a:t>ЧИСЛЕННОСТИ  </a:t>
            </a:r>
            <a:r>
              <a:rPr sz="1400" spc="-5" dirty="0">
                <a:latin typeface="Tahoma"/>
                <a:cs typeface="Tahoma"/>
              </a:rPr>
              <a:t>РАБОТНИКОВ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ЗА</a:t>
            </a:r>
            <a:endParaRPr sz="1400" dirty="0">
              <a:latin typeface="Tahoma"/>
              <a:cs typeface="Tahoma"/>
            </a:endParaRPr>
          </a:p>
          <a:p>
            <a:r>
              <a:rPr sz="1400" spc="-10" dirty="0">
                <a:latin typeface="Tahoma"/>
                <a:cs typeface="Tahoma"/>
              </a:rPr>
              <a:t>ПОСЛЕДНИЕ </a:t>
            </a:r>
            <a:r>
              <a:rPr sz="1400" spc="-5" dirty="0">
                <a:latin typeface="Tahoma"/>
                <a:cs typeface="Tahoma"/>
              </a:rPr>
              <a:t>3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ГОДА</a:t>
            </a:r>
            <a:endParaRPr sz="1400" dirty="0">
              <a:latin typeface="Tahoma"/>
              <a:cs typeface="Tahoma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98FA902-FF88-4332-B238-4F609376EFE0}"/>
              </a:ext>
            </a:extLst>
          </p:cNvPr>
          <p:cNvGrpSpPr/>
          <p:nvPr/>
        </p:nvGrpSpPr>
        <p:grpSpPr>
          <a:xfrm>
            <a:off x="4648200" y="5715000"/>
            <a:ext cx="3276600" cy="456022"/>
            <a:chOff x="5334001" y="5465303"/>
            <a:chExt cx="3276600" cy="456022"/>
          </a:xfrm>
        </p:grpSpPr>
        <p:sp>
          <p:nvSpPr>
            <p:cNvPr id="21" name="object 21"/>
            <p:cNvSpPr txBox="1"/>
            <p:nvPr/>
          </p:nvSpPr>
          <p:spPr>
            <a:xfrm>
              <a:off x="7772401" y="5465303"/>
              <a:ext cx="838200" cy="35073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200" b="1" spc="-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25%</a:t>
              </a:r>
              <a:endParaRPr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5334001" y="5465303"/>
              <a:ext cx="2788061" cy="4560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20000"/>
                </a:lnSpc>
                <a:spcBef>
                  <a:spcPts val="100"/>
                </a:spcBef>
              </a:pPr>
              <a:r>
                <a:rPr sz="1200" b="1" spc="-1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ИЗ НИХ </a:t>
              </a:r>
              <a:r>
                <a:rPr lang="ru-RU" sz="1200" b="1" spc="-1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ИНОСТРАННЫХ РАБОТНИКОВ </a:t>
              </a:r>
              <a:r>
                <a:rPr sz="1200" b="1" spc="-1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НЕ </a:t>
              </a:r>
              <a:r>
                <a:rPr sz="1200" b="1" spc="-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БОЛЕЕ</a:t>
              </a:r>
              <a:endPara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</p:grpSp>
      <p:sp>
        <p:nvSpPr>
          <p:cNvPr id="22" name="object 22"/>
          <p:cNvSpPr/>
          <p:nvPr/>
        </p:nvSpPr>
        <p:spPr>
          <a:xfrm>
            <a:off x="315036" y="628525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501" y="0"/>
                </a:moveTo>
                <a:lnTo>
                  <a:pt x="104298" y="7774"/>
                </a:lnTo>
                <a:lnTo>
                  <a:pt x="62435" y="29423"/>
                </a:lnTo>
                <a:lnTo>
                  <a:pt x="29423" y="62435"/>
                </a:lnTo>
                <a:lnTo>
                  <a:pt x="7774" y="104298"/>
                </a:lnTo>
                <a:lnTo>
                  <a:pt x="0" y="152501"/>
                </a:lnTo>
                <a:lnTo>
                  <a:pt x="7774" y="200706"/>
                </a:lnTo>
                <a:lnTo>
                  <a:pt x="29423" y="242572"/>
                </a:lnTo>
                <a:lnTo>
                  <a:pt x="62435" y="275588"/>
                </a:lnTo>
                <a:lnTo>
                  <a:pt x="104298" y="297240"/>
                </a:lnTo>
                <a:lnTo>
                  <a:pt x="152501" y="305015"/>
                </a:lnTo>
                <a:lnTo>
                  <a:pt x="200710" y="297240"/>
                </a:lnTo>
                <a:lnTo>
                  <a:pt x="242577" y="275588"/>
                </a:lnTo>
                <a:lnTo>
                  <a:pt x="275591" y="242572"/>
                </a:lnTo>
                <a:lnTo>
                  <a:pt x="297241" y="200706"/>
                </a:lnTo>
                <a:lnTo>
                  <a:pt x="305015" y="152501"/>
                </a:lnTo>
                <a:lnTo>
                  <a:pt x="297241" y="104298"/>
                </a:lnTo>
                <a:lnTo>
                  <a:pt x="275591" y="62435"/>
                </a:lnTo>
                <a:lnTo>
                  <a:pt x="242577" y="29423"/>
                </a:lnTo>
                <a:lnTo>
                  <a:pt x="200710" y="7774"/>
                </a:lnTo>
                <a:lnTo>
                  <a:pt x="152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AB9316B8-7F01-4721-ABFA-D5833EFC344A}"/>
              </a:ext>
            </a:extLst>
          </p:cNvPr>
          <p:cNvSpPr/>
          <p:nvPr/>
        </p:nvSpPr>
        <p:spPr>
          <a:xfrm>
            <a:off x="642771" y="3711280"/>
            <a:ext cx="2275129" cy="526488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4095" y="0"/>
                </a:lnTo>
              </a:path>
            </a:pathLst>
          </a:custGeom>
          <a:ln w="72007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91A1AC07-C834-4E5D-80D5-F5264750EB68}"/>
              </a:ext>
            </a:extLst>
          </p:cNvPr>
          <p:cNvSpPr/>
          <p:nvPr/>
        </p:nvSpPr>
        <p:spPr>
          <a:xfrm>
            <a:off x="635709" y="6413698"/>
            <a:ext cx="2275129" cy="526488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4095" y="0"/>
                </a:lnTo>
              </a:path>
            </a:pathLst>
          </a:custGeom>
          <a:ln w="72007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id="{641B7BD9-01F4-4772-8CE0-965CF279F6B0}"/>
              </a:ext>
            </a:extLst>
          </p:cNvPr>
          <p:cNvSpPr/>
          <p:nvPr/>
        </p:nvSpPr>
        <p:spPr>
          <a:xfrm flipV="1">
            <a:off x="6553200" y="4267200"/>
            <a:ext cx="1724219" cy="45719"/>
          </a:xfrm>
          <a:custGeom>
            <a:avLst/>
            <a:gdLst/>
            <a:ahLst/>
            <a:cxnLst/>
            <a:rect l="l" t="t" r="r" b="b"/>
            <a:pathLst>
              <a:path w="747395">
                <a:moveTo>
                  <a:pt x="0" y="0"/>
                </a:moveTo>
                <a:lnTo>
                  <a:pt x="747115" y="0"/>
                </a:lnTo>
              </a:path>
            </a:pathLst>
          </a:custGeom>
          <a:ln w="59794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47F1EE55-BBBE-4F11-AAB8-5E747570149A}"/>
              </a:ext>
            </a:extLst>
          </p:cNvPr>
          <p:cNvSpPr/>
          <p:nvPr/>
        </p:nvSpPr>
        <p:spPr>
          <a:xfrm flipV="1">
            <a:off x="5540603" y="3424502"/>
            <a:ext cx="1724219" cy="45719"/>
          </a:xfrm>
          <a:custGeom>
            <a:avLst/>
            <a:gdLst/>
            <a:ahLst/>
            <a:cxnLst/>
            <a:rect l="l" t="t" r="r" b="b"/>
            <a:pathLst>
              <a:path w="747395">
                <a:moveTo>
                  <a:pt x="0" y="0"/>
                </a:moveTo>
                <a:lnTo>
                  <a:pt x="747115" y="0"/>
                </a:lnTo>
              </a:path>
            </a:pathLst>
          </a:custGeom>
          <a:ln w="59794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41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3" name="Рисунок 1" descr="gerb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4" name="TextBox 43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4 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C:\Documents and Settings\Idiatullin\Рабочий стол\МО Черемхов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769" y="1276723"/>
            <a:ext cx="4448563" cy="5430268"/>
          </a:xfrm>
          <a:prstGeom prst="rect">
            <a:avLst/>
          </a:prstGeom>
          <a:noFill/>
        </p:spPr>
      </p:pic>
      <p:sp>
        <p:nvSpPr>
          <p:cNvPr id="9" name="object 9"/>
          <p:cNvSpPr/>
          <p:nvPr/>
        </p:nvSpPr>
        <p:spPr>
          <a:xfrm>
            <a:off x="218167" y="1956955"/>
            <a:ext cx="834530" cy="905604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8600" y="3276600"/>
            <a:ext cx="834530" cy="749023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12003" y="1914571"/>
            <a:ext cx="346176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/>
            <a:r>
              <a:rPr lang="ru-RU" sz="2000" b="1" dirty="0">
                <a:latin typeface="Tahoma"/>
                <a:cs typeface="Tahoma"/>
              </a:rPr>
              <a:t>15</a:t>
            </a:r>
            <a:r>
              <a:rPr sz="2000" b="1" dirty="0">
                <a:latin typeface="Tahoma"/>
                <a:cs typeface="Tahoma"/>
              </a:rPr>
              <a:t> </a:t>
            </a:r>
            <a:r>
              <a:rPr sz="2000" b="1" spc="-5" dirty="0">
                <a:latin typeface="Tahoma"/>
                <a:cs typeface="Tahoma"/>
              </a:rPr>
              <a:t>ЗЕМЕЛЬНЫХ УЧАСТКОВ  ОБЩЕЙ ПЛОЩАДЬЮ </a:t>
            </a:r>
            <a:r>
              <a:rPr sz="2000" b="1" dirty="0">
                <a:latin typeface="Tahoma"/>
                <a:cs typeface="Tahoma"/>
              </a:rPr>
              <a:t>≈ </a:t>
            </a:r>
            <a:r>
              <a:rPr lang="ru-RU" sz="2000" b="1" dirty="0">
                <a:latin typeface="Tahoma"/>
                <a:cs typeface="Tahoma"/>
              </a:rPr>
              <a:t>500</a:t>
            </a:r>
            <a:r>
              <a:rPr sz="2000" b="1" spc="-110" dirty="0">
                <a:latin typeface="Tahoma"/>
                <a:cs typeface="Tahoma"/>
              </a:rPr>
              <a:t> </a:t>
            </a:r>
            <a:r>
              <a:rPr sz="2000" b="1" spc="-5" dirty="0">
                <a:latin typeface="Tahoma"/>
                <a:cs typeface="Tahoma"/>
              </a:rPr>
              <a:t>ГА</a:t>
            </a:r>
            <a:r>
              <a:rPr lang="ru-RU" sz="2000" b="1" spc="-5" dirty="0">
                <a:latin typeface="Tahoma"/>
                <a:cs typeface="Tahoma"/>
              </a:rPr>
              <a:t> 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1591" y="3296118"/>
            <a:ext cx="498060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ru-RU" sz="2000" b="1" dirty="0" smtClean="0">
                <a:latin typeface="Tahoma"/>
                <a:cs typeface="Tahoma"/>
              </a:rPr>
              <a:t>11</a:t>
            </a:r>
            <a:r>
              <a:rPr sz="2000" b="1" dirty="0" smtClean="0">
                <a:latin typeface="Tahoma"/>
                <a:cs typeface="Tahoma"/>
              </a:rPr>
              <a:t> </a:t>
            </a:r>
            <a:r>
              <a:rPr sz="2000" b="1" spc="-5" dirty="0" smtClean="0">
                <a:latin typeface="Tahoma"/>
                <a:cs typeface="Tahoma"/>
              </a:rPr>
              <a:t>ЗДАНИЙ</a:t>
            </a:r>
            <a:r>
              <a:rPr lang="ru-RU" sz="2000" b="1" spc="-5" dirty="0" smtClean="0">
                <a:latin typeface="Tahoma"/>
                <a:cs typeface="Tahoma"/>
              </a:rPr>
              <a:t> (</a:t>
            </a:r>
            <a:r>
              <a:rPr lang="en-US" sz="2000" b="1" spc="-5" dirty="0" smtClean="0">
                <a:latin typeface="Tahoma"/>
                <a:cs typeface="Tahoma"/>
              </a:rPr>
              <a:t>S=20 </a:t>
            </a:r>
            <a:r>
              <a:rPr lang="ru-RU" sz="2000" b="1" spc="-5" dirty="0" smtClean="0">
                <a:latin typeface="Tahoma"/>
                <a:cs typeface="Tahoma"/>
              </a:rPr>
              <a:t>ТЫС. КВ.М)</a:t>
            </a:r>
            <a:r>
              <a:rPr sz="2000" b="1" spc="-5" dirty="0" smtClean="0">
                <a:latin typeface="Tahoma"/>
                <a:cs typeface="Tahoma"/>
              </a:rPr>
              <a:t> </a:t>
            </a:r>
            <a:r>
              <a:rPr lang="ru-RU" sz="2000" b="1" spc="-5" dirty="0" smtClean="0">
                <a:latin typeface="Tahoma"/>
                <a:cs typeface="Tahoma"/>
              </a:rPr>
              <a:t>И</a:t>
            </a:r>
          </a:p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ru-RU" sz="2000" b="1" spc="-5" dirty="0" smtClean="0">
                <a:latin typeface="Tahoma"/>
                <a:cs typeface="Tahoma"/>
              </a:rPr>
              <a:t>8 </a:t>
            </a:r>
            <a:r>
              <a:rPr sz="2000" b="1" spc="-5" dirty="0" smtClean="0">
                <a:latin typeface="Tahoma"/>
                <a:cs typeface="Tahoma"/>
              </a:rPr>
              <a:t>СООРУЖЕНИЙ </a:t>
            </a:r>
            <a:r>
              <a:rPr lang="ru-RU" sz="2000" b="1" spc="-5" dirty="0" smtClean="0">
                <a:latin typeface="Tahoma"/>
                <a:cs typeface="Tahoma"/>
              </a:rPr>
              <a:t>(</a:t>
            </a:r>
            <a:r>
              <a:rPr lang="en-US" sz="2000" b="1" spc="-5" dirty="0" smtClean="0">
                <a:latin typeface="Tahoma"/>
                <a:cs typeface="Tahoma"/>
              </a:rPr>
              <a:t>S</a:t>
            </a:r>
            <a:r>
              <a:rPr lang="ru-RU" sz="2000" b="1" spc="-5" dirty="0" smtClean="0">
                <a:latin typeface="Tahoma"/>
                <a:cs typeface="Tahoma"/>
              </a:rPr>
              <a:t>=2,6 ТЫС. КВ.М)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7770" y="914400"/>
            <a:ext cx="699323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latin typeface="Tahoma"/>
                <a:cs typeface="Tahoma"/>
              </a:rPr>
              <a:t>ИНВЕСТИЦИОННЫЕ</a:t>
            </a:r>
            <a:r>
              <a:rPr sz="2800" b="1" spc="-45" dirty="0">
                <a:latin typeface="Tahoma"/>
                <a:cs typeface="Tahoma"/>
              </a:rPr>
              <a:t> </a:t>
            </a:r>
            <a:r>
              <a:rPr sz="2800" b="1" dirty="0">
                <a:latin typeface="Tahoma"/>
                <a:cs typeface="Tahoma"/>
              </a:rPr>
              <a:t>ПЛОЩАДКИ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AB46BDD-208C-4D06-AB70-F8D4A0A65258}"/>
              </a:ext>
            </a:extLst>
          </p:cNvPr>
          <p:cNvGrpSpPr/>
          <p:nvPr/>
        </p:nvGrpSpPr>
        <p:grpSpPr>
          <a:xfrm>
            <a:off x="80116" y="4932552"/>
            <a:ext cx="5711084" cy="1829687"/>
            <a:chOff x="191413" y="4708045"/>
            <a:chExt cx="5903304" cy="1903730"/>
          </a:xfrm>
        </p:grpSpPr>
        <p:sp>
          <p:nvSpPr>
            <p:cNvPr id="3" name="object 3"/>
            <p:cNvSpPr/>
            <p:nvPr/>
          </p:nvSpPr>
          <p:spPr>
            <a:xfrm>
              <a:off x="191413" y="4708045"/>
              <a:ext cx="5903304" cy="1903730"/>
            </a:xfrm>
            <a:custGeom>
              <a:avLst/>
              <a:gdLst/>
              <a:ahLst/>
              <a:cxnLst/>
              <a:rect l="l" t="t" r="r" b="b"/>
              <a:pathLst>
                <a:path w="5376545" h="782954">
                  <a:moveTo>
                    <a:pt x="0" y="782446"/>
                  </a:moveTo>
                  <a:lnTo>
                    <a:pt x="5376164" y="782446"/>
                  </a:lnTo>
                  <a:lnTo>
                    <a:pt x="5376164" y="0"/>
                  </a:lnTo>
                  <a:lnTo>
                    <a:pt x="0" y="0"/>
                  </a:lnTo>
                  <a:lnTo>
                    <a:pt x="0" y="782446"/>
                  </a:lnTo>
                  <a:close/>
                </a:path>
              </a:pathLst>
            </a:custGeom>
            <a:solidFill>
              <a:srgbClr val="0DB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706" y="4839575"/>
              <a:ext cx="1863286" cy="166746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7379" y="4821710"/>
              <a:ext cx="1828800" cy="167640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036" y="4830642"/>
              <a:ext cx="1856916" cy="167640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0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Рисунок 1" descr="gerb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1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862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4290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4290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956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194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9624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4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576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EE53934E-0D92-46E3-A7C5-84FB0D6A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259865" cy="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474369" y="838200"/>
            <a:ext cx="8394421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latin typeface="Tahoma"/>
                <a:cs typeface="Tahoma"/>
              </a:rPr>
              <a:t>ОПЫТ </a:t>
            </a:r>
            <a:r>
              <a:rPr sz="2800" b="1" spc="-5" dirty="0">
                <a:latin typeface="Tahoma"/>
                <a:cs typeface="Tahoma"/>
              </a:rPr>
              <a:t>РЕАЛИЗАЦИИ </a:t>
            </a:r>
            <a:endParaRPr lang="ru-RU" sz="2800" b="1" spc="-5" dirty="0" smtClean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spc="-5" dirty="0" smtClean="0">
                <a:latin typeface="Tahoma"/>
                <a:cs typeface="Tahoma"/>
              </a:rPr>
              <a:t>ИНВЕСТИЦИОННЫХ</a:t>
            </a:r>
            <a:r>
              <a:rPr sz="2800" b="1" spc="-30" dirty="0" smtClean="0">
                <a:latin typeface="Tahoma"/>
                <a:cs typeface="Tahoma"/>
              </a:rPr>
              <a:t> </a:t>
            </a:r>
            <a:r>
              <a:rPr sz="2800" b="1" dirty="0">
                <a:latin typeface="Tahoma"/>
                <a:cs typeface="Tahoma"/>
              </a:rPr>
              <a:t>ПРОЕКТОВ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242871" y="1815512"/>
            <a:ext cx="2802488" cy="4439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181698" y="1800668"/>
            <a:ext cx="2823935" cy="4622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4"/>
          <p:cNvSpPr/>
          <p:nvPr/>
        </p:nvSpPr>
        <p:spPr>
          <a:xfrm>
            <a:off x="3243040" y="2056654"/>
            <a:ext cx="2745304" cy="44245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8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" name="Рисунок 1" descr="ger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074" name="Picture 2" descr="\\Zvonkova-pc\мои документы\ТАНЯ\ФОТО\Фабрика мебели Боард\DSC_04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2590800"/>
            <a:ext cx="2667000" cy="1905000"/>
          </a:xfrm>
          <a:prstGeom prst="rect">
            <a:avLst/>
          </a:prstGeom>
          <a:noFill/>
        </p:spPr>
      </p:pic>
      <p:pic>
        <p:nvPicPr>
          <p:cNvPr id="3075" name="Picture 3" descr="\\Zvonkova-pc\мои документы\ТАНЯ\ФОТО\Фабрика мебели Боард\DSC_0475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4572000"/>
            <a:ext cx="2667600" cy="1854600"/>
          </a:xfrm>
          <a:prstGeom prst="rect">
            <a:avLst/>
          </a:prstGeom>
          <a:noFill/>
        </p:spPr>
      </p:pic>
      <p:pic>
        <p:nvPicPr>
          <p:cNvPr id="3076" name="Picture 4" descr="\\Zvonkova-pc\мои документы\ТАНЯ\ФОТО\Сибирский пекарь\DSC_0461.jpg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1905000"/>
            <a:ext cx="2667600" cy="1904400"/>
          </a:xfrm>
          <a:prstGeom prst="rect">
            <a:avLst/>
          </a:prstGeom>
          <a:noFill/>
        </p:spPr>
      </p:pic>
      <p:pic>
        <p:nvPicPr>
          <p:cNvPr id="3077" name="Picture 5" descr="\\Zvonkova-pc\мои документы\ТАНЯ\ФОТО\Сибирский пекарь\DSC_0462.jpg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3886200"/>
            <a:ext cx="2667600" cy="1904400"/>
          </a:xfrm>
          <a:prstGeom prst="rect">
            <a:avLst/>
          </a:prstGeom>
          <a:noFill/>
        </p:spPr>
      </p:pic>
      <p:sp>
        <p:nvSpPr>
          <p:cNvPr id="26" name="object 18"/>
          <p:cNvSpPr/>
          <p:nvPr/>
        </p:nvSpPr>
        <p:spPr>
          <a:xfrm flipV="1">
            <a:off x="3048000" y="1752600"/>
            <a:ext cx="3096000" cy="12614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 anchor="ctr"/>
          <a:lstStyle/>
          <a:p>
            <a:pPr algn="ctr"/>
            <a:endParaRPr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05200" y="2057400"/>
            <a:ext cx="22879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ООО «Боард»</a:t>
            </a:r>
          </a:p>
        </p:txBody>
      </p:sp>
      <p:sp>
        <p:nvSpPr>
          <p:cNvPr id="28" name="object 16"/>
          <p:cNvSpPr/>
          <p:nvPr/>
        </p:nvSpPr>
        <p:spPr>
          <a:xfrm>
            <a:off x="6024472" y="5329104"/>
            <a:ext cx="3119528" cy="12240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ООО «Сибирский</a:t>
            </a:r>
          </a:p>
          <a:p>
            <a:pPr algn="ctr"/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пекарь»</a:t>
            </a:r>
            <a:endParaRPr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8" name="Picture 6" descr="\\Zvonkova-pc\мои документы\ТАНЯ\ФОТО\Пеноплэкс\DSCN0557.JPG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3886200"/>
            <a:ext cx="2667600" cy="1904400"/>
          </a:xfrm>
          <a:prstGeom prst="rect">
            <a:avLst/>
          </a:prstGeom>
          <a:noFill/>
        </p:spPr>
      </p:pic>
      <p:pic>
        <p:nvPicPr>
          <p:cNvPr id="3079" name="Picture 7" descr="\\Zvonkova-pc\мои документы\ТАНЯ\ФОТО\Пеноплэкс\DSCN0549.JPG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1905000"/>
            <a:ext cx="2667600" cy="1904400"/>
          </a:xfrm>
          <a:prstGeom prst="rect">
            <a:avLst/>
          </a:prstGeom>
          <a:noFill/>
        </p:spPr>
      </p:pic>
      <p:sp>
        <p:nvSpPr>
          <p:cNvPr id="31" name="object 18"/>
          <p:cNvSpPr/>
          <p:nvPr/>
        </p:nvSpPr>
        <p:spPr>
          <a:xfrm>
            <a:off x="76200" y="5261704"/>
            <a:ext cx="3119221" cy="12614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ООО </a:t>
            </a:r>
          </a:p>
          <a:p>
            <a:pPr algn="ctr"/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«ПЕНОПЛЭКС СПб» </a:t>
            </a:r>
          </a:p>
          <a:p>
            <a:pPr algn="ctr"/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в г. Черемхово</a:t>
            </a:r>
            <a:endParaRPr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3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1" descr="ger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2060379"/>
            <a:ext cx="7086600" cy="4632066"/>
          </a:xfrm>
          <a:prstGeom prst="rect">
            <a:avLst/>
          </a:prstGeom>
        </p:spPr>
      </p:pic>
      <p:sp>
        <p:nvSpPr>
          <p:cNvPr id="10" name="object 8"/>
          <p:cNvSpPr txBox="1"/>
          <p:nvPr/>
        </p:nvSpPr>
        <p:spPr>
          <a:xfrm>
            <a:off x="1219200" y="990600"/>
            <a:ext cx="7239000" cy="10419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200" b="1" spc="-5" dirty="0" smtClean="0">
                <a:latin typeface="Tahoma"/>
                <a:cs typeface="Tahoma"/>
              </a:rPr>
              <a:t>Промышленная площадка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200" b="1" spc="-5" dirty="0" smtClean="0">
                <a:latin typeface="Tahoma"/>
                <a:cs typeface="Tahoma"/>
              </a:rPr>
              <a:t>ООО «НПО «Химико-металлургическая компания» </a:t>
            </a:r>
            <a:endParaRPr sz="22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219200" y="990600"/>
            <a:ext cx="7239000" cy="3520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200" b="1" spc="-5" dirty="0" smtClean="0">
                <a:latin typeface="Tahoma"/>
                <a:cs typeface="Tahoma"/>
              </a:rPr>
              <a:t>Характеристика площадки</a:t>
            </a:r>
            <a:endParaRPr sz="2200" dirty="0">
              <a:latin typeface="Tahoma"/>
              <a:cs typeface="Tahoma"/>
            </a:endParaRPr>
          </a:p>
        </p:txBody>
      </p:sp>
      <p:grpSp>
        <p:nvGrpSpPr>
          <p:cNvPr id="2" name="Группа 23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3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Рисунок 1" descr="ger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2400" y="1600200"/>
            <a:ext cx="44958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Площадь</a:t>
            </a:r>
            <a:r>
              <a:rPr lang="ru-RU" sz="16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 8,9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га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Категория земель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Земли </a:t>
            </a: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населенных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пунктов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Территориальная зона в соответствии с правилами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землепользования и застройки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П-2» Производственные предприятия III – IV класса вредности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Форма собственности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	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Частная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Наличие обременений, прав третьих лиц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	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Отсутствуют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</a:tabLst>
            </a:pPr>
            <a:r>
              <a:rPr lang="ru-RU" sz="1000" b="1" dirty="0" smtClean="0">
                <a:latin typeface="Tahoma" pitchFamily="34" charset="0"/>
                <a:cs typeface="Tahoma" pitchFamily="34" charset="0"/>
              </a:rPr>
              <a:t>Возможность расширения  земельного участка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</a:tabLst>
            </a:pPr>
            <a:r>
              <a:rPr lang="ru-RU" sz="1000" dirty="0" smtClean="0">
                <a:latin typeface="Tahoma" pitchFamily="34" charset="0"/>
                <a:cs typeface="Tahoma" pitchFamily="34" charset="0"/>
              </a:rPr>
              <a:t>           Уступка права аренды смежного участка площадью 42 га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Характеристика территории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355600" lvl="2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Наличие ограждения – есть </a:t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Наличие строений – есть </a:t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Возможность расширения – есть </a:t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Находится в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промзоне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, от площадки до ближайших</a:t>
            </a:r>
            <a:r>
              <a:rPr kumimoji="0" lang="ru-RU" sz="1000" b="0" i="0" u="none" strike="noStrike" cap="none" normalizeH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производственных объектов – 2 км </a:t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Расстояние до близлежащих жилых домов – 1 км </a:t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Рельеф – ровный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Транспортная инфраструктура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	Расстояние до федеральной трассы (Р-255) –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21 км 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	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Наличие и вид покрытия автомобильного подъездного пути – асфальтобетон, грунтовая дорога 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	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Расстояние до ближайшей железнодорожной станции – 4 км (станция «Гришево») 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	Расстояние до международного аэропорта федерального значения («Ирку</a:t>
            </a: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т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ск»)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– 130 км 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	Расстояние до Свирского</a:t>
            </a:r>
            <a:r>
              <a:rPr kumimoji="0" lang="ru-RU" sz="1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речного порта (р. Ангара)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– 25 км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72000" y="1534954"/>
            <a:ext cx="4267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Инженерная инфраструктура</a:t>
            </a:r>
            <a:endParaRPr lang="ru-RU" sz="1000" b="1" dirty="0" smtClean="0">
              <a:latin typeface="Tahoma" pitchFamily="34" charset="0"/>
              <a:cs typeface="Tahoma" pitchFamily="34" charset="0"/>
            </a:endParaRPr>
          </a:p>
          <a:p>
            <a:pPr marL="35560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	Электроэнергия </a:t>
            </a:r>
            <a:b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Свободная мощность </a:t>
            </a:r>
            <a:r>
              <a:rPr lang="ru-RU" sz="1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– 3 МВт </a:t>
            </a: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Источник – </a:t>
            </a:r>
            <a:r>
              <a:rPr lang="ru-RU" sz="1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ПС-35/6 кВ 20мВА «Восточная»</a:t>
            </a: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Удаленность от источника – </a:t>
            </a:r>
            <a:r>
              <a:rPr lang="ru-RU" sz="1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до 1 км </a:t>
            </a:r>
          </a:p>
          <a:p>
            <a:pPr marL="35560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	Водоснабжение </a:t>
            </a:r>
          </a:p>
          <a:p>
            <a:pPr marL="35560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Свободная мощность – 582 куб.м/сутки</a:t>
            </a:r>
          </a:p>
          <a:p>
            <a:pPr marL="35560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Возможность  увеличения – имеется </a:t>
            </a:r>
            <a:b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	Водоотведение </a:t>
            </a:r>
            <a:b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Свободная мощность – 582 куб. м/сутки</a:t>
            </a:r>
          </a:p>
          <a:p>
            <a:pPr marL="35560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Возможность увеличения – имеется </a:t>
            </a:r>
            <a:b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	Теплоснабжение </a:t>
            </a:r>
            <a:b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Имеется</a:t>
            </a:r>
          </a:p>
          <a:p>
            <a:pPr marL="35560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Источник – </a:t>
            </a:r>
            <a:r>
              <a:rPr lang="ru-RU" sz="1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ТЭЦ-12 ПАО «Иркутскэнерго»</a:t>
            </a:r>
            <a:endParaRPr lang="ru-RU" sz="1000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Коммуникации на территории</a:t>
            </a:r>
            <a:endParaRPr lang="ru-RU" sz="1000" b="1" dirty="0" smtClean="0">
              <a:latin typeface="Tahoma" pitchFamily="34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         Автомобильные подъездные пути – имеются </a:t>
            </a:r>
            <a:br>
              <a:rPr lang="ru-RU" sz="1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         Ж/</a:t>
            </a:r>
            <a:r>
              <a:rPr lang="ru-RU" sz="1000" dirty="0" err="1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д</a:t>
            </a:r>
            <a:r>
              <a:rPr lang="ru-RU" sz="1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 тупик – имеется, протяженность 2,1 км </a:t>
            </a:r>
            <a:br>
              <a:rPr lang="ru-RU" sz="1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1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         Телекоммуникационные сети – имеются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Комплекс зданий и сооружений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         Административно-бытовые корпуса </a:t>
            </a:r>
            <a:r>
              <a:rPr lang="en-US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S= 1</a:t>
            </a: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,54 тыс. кв.м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         Склад хранения </a:t>
            </a:r>
            <a:r>
              <a:rPr lang="en-US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</a:t>
            </a: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=1,24 тыс. кв.м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         Комплекс сооружений </a:t>
            </a:r>
            <a:r>
              <a:rPr lang="en-US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S= 2.6 </a:t>
            </a: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тыс. кв.м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sz="10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endParaRPr lang="ru-RU" sz="1000" dirty="0" smtClean="0">
              <a:latin typeface="Tahoma" pitchFamily="34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BCD7B21-AB0C-4F6C-AA89-3378E7357FF3}"/>
              </a:ext>
            </a:extLst>
          </p:cNvPr>
          <p:cNvGrpSpPr/>
          <p:nvPr/>
        </p:nvGrpSpPr>
        <p:grpSpPr>
          <a:xfrm>
            <a:off x="6104900" y="1774194"/>
            <a:ext cx="2897125" cy="4500411"/>
            <a:chOff x="6174841" y="1545594"/>
            <a:chExt cx="2700782" cy="4424553"/>
          </a:xfrm>
        </p:grpSpPr>
        <p:sp>
          <p:nvSpPr>
            <p:cNvPr id="4" name="object 4"/>
            <p:cNvSpPr/>
            <p:nvPr/>
          </p:nvSpPr>
          <p:spPr>
            <a:xfrm>
              <a:off x="6174841" y="1545594"/>
              <a:ext cx="2700782" cy="442455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6" name="Picture 4" descr="C:\Documents and Settings\Idiatullin\Рабочий стол\Детский сад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39590" y="1602072"/>
              <a:ext cx="2547627" cy="1795182"/>
            </a:xfrm>
            <a:prstGeom prst="rect">
              <a:avLst/>
            </a:prstGeom>
            <a:noFill/>
          </p:spPr>
        </p:pic>
      </p:grpSp>
      <p:sp>
        <p:nvSpPr>
          <p:cNvPr id="14" name="object 14"/>
          <p:cNvSpPr txBox="1"/>
          <p:nvPr/>
        </p:nvSpPr>
        <p:spPr>
          <a:xfrm>
            <a:off x="474369" y="838200"/>
            <a:ext cx="8306015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latin typeface="Tahoma"/>
                <a:cs typeface="Tahoma"/>
              </a:rPr>
              <a:t>ОПЫТ </a:t>
            </a:r>
            <a:r>
              <a:rPr sz="2800" b="1" spc="-5" dirty="0">
                <a:latin typeface="Tahoma"/>
                <a:cs typeface="Tahoma"/>
              </a:rPr>
              <a:t>РЕАЛИЗАЦИИ </a:t>
            </a:r>
            <a:r>
              <a:rPr lang="ru-RU" sz="2800" b="1" spc="-5" dirty="0">
                <a:latin typeface="Tahoma"/>
                <a:cs typeface="Tahoma"/>
              </a:rPr>
              <a:t>СОЦИАЛЬНЫХ </a:t>
            </a:r>
            <a:r>
              <a:rPr sz="2800" b="1" dirty="0">
                <a:latin typeface="Tahoma"/>
                <a:cs typeface="Tahoma"/>
              </a:rPr>
              <a:t>ПРОЕКТОВ</a:t>
            </a:r>
            <a:endParaRPr sz="28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51842" y="1774194"/>
            <a:ext cx="2912123" cy="43627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359632" y="2450889"/>
            <a:ext cx="1333500" cy="144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0242" idx="2"/>
          </p:cNvCxnSpPr>
          <p:nvPr/>
        </p:nvCxnSpPr>
        <p:spPr>
          <a:xfrm flipV="1">
            <a:off x="4577752" y="2698038"/>
            <a:ext cx="1453550" cy="20336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4356" y="3715046"/>
            <a:ext cx="274955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DF596E6-5D22-48A1-B0E3-EE139EC39856}"/>
              </a:ext>
            </a:extLst>
          </p:cNvPr>
          <p:cNvGrpSpPr/>
          <p:nvPr/>
        </p:nvGrpSpPr>
        <p:grpSpPr>
          <a:xfrm>
            <a:off x="3048000" y="1707437"/>
            <a:ext cx="3059503" cy="4633925"/>
            <a:chOff x="3207232" y="1460289"/>
            <a:chExt cx="2971800" cy="4576953"/>
          </a:xfrm>
        </p:grpSpPr>
        <p:sp>
          <p:nvSpPr>
            <p:cNvPr id="17" name="object 4"/>
            <p:cNvSpPr/>
            <p:nvPr/>
          </p:nvSpPr>
          <p:spPr>
            <a:xfrm>
              <a:off x="3359632" y="1612689"/>
              <a:ext cx="2700782" cy="442455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82009" y="2415181"/>
              <a:ext cx="2614322" cy="176296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81602" y="4243511"/>
              <a:ext cx="2605037" cy="1726635"/>
            </a:xfrm>
            <a:prstGeom prst="rect">
              <a:avLst/>
            </a:prstGeom>
          </p:spPr>
        </p:pic>
        <p:pic>
          <p:nvPicPr>
            <p:cNvPr id="10242" name="Picture 2" descr="C:\Documents and Settings\Idiatullin\Рабочий стол\Без имени-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07232" y="1460289"/>
              <a:ext cx="2971800" cy="1179285"/>
            </a:xfrm>
            <a:prstGeom prst="rect">
              <a:avLst/>
            </a:prstGeom>
            <a:noFill/>
          </p:spPr>
        </p:pic>
        <p:sp>
          <p:nvSpPr>
            <p:cNvPr id="29" name="Прямоугольник 28"/>
            <p:cNvSpPr/>
            <p:nvPr/>
          </p:nvSpPr>
          <p:spPr>
            <a:xfrm>
              <a:off x="3355263" y="1504897"/>
              <a:ext cx="2738580" cy="13071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Капитальный ремонт </a:t>
              </a:r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фасада здания Дворца </a:t>
              </a:r>
              <a:r>
                <a:rPr lang="ru-RU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культуры «</a:t>
              </a:r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Горняк»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3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Рисунок 1" descr="gerb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7" name="object 16"/>
          <p:cNvSpPr/>
          <p:nvPr/>
        </p:nvSpPr>
        <p:spPr>
          <a:xfrm>
            <a:off x="5933134" y="5156730"/>
            <a:ext cx="3200379" cy="11916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Строительство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детского сада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на 190 мест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9" y="3715046"/>
            <a:ext cx="2819399" cy="1676400"/>
          </a:xfrm>
          <a:prstGeom prst="rect">
            <a:avLst/>
          </a:prstGeom>
        </p:spPr>
      </p:pic>
      <p:sp>
        <p:nvSpPr>
          <p:cNvPr id="30" name="object 18"/>
          <p:cNvSpPr/>
          <p:nvPr/>
        </p:nvSpPr>
        <p:spPr>
          <a:xfrm>
            <a:off x="0" y="5115873"/>
            <a:ext cx="3200379" cy="12395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Капитальный ремонт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улицы Ленина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4" y="1869469"/>
            <a:ext cx="2801760" cy="178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8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Idiatullin\Рабочий стол\Без имени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843260"/>
            <a:ext cx="4038600" cy="5558505"/>
          </a:xfrm>
          <a:prstGeom prst="rect">
            <a:avLst/>
          </a:prstGeom>
          <a:noFill/>
        </p:spPr>
      </p:pic>
      <p:sp>
        <p:nvSpPr>
          <p:cNvPr id="4" name="object 11"/>
          <p:cNvSpPr/>
          <p:nvPr/>
        </p:nvSpPr>
        <p:spPr>
          <a:xfrm>
            <a:off x="457200" y="1232776"/>
            <a:ext cx="468947" cy="697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/>
          <p:cNvSpPr/>
          <p:nvPr/>
        </p:nvSpPr>
        <p:spPr>
          <a:xfrm>
            <a:off x="381000" y="2256891"/>
            <a:ext cx="674751" cy="6802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381000" y="3244328"/>
            <a:ext cx="649223" cy="5913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/>
          <p:cNvSpPr/>
          <p:nvPr/>
        </p:nvSpPr>
        <p:spPr>
          <a:xfrm>
            <a:off x="409977" y="4341175"/>
            <a:ext cx="649223" cy="5913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/>
          <p:cNvSpPr txBox="1">
            <a:spLocks/>
          </p:cNvSpPr>
          <p:nvPr/>
        </p:nvSpPr>
        <p:spPr>
          <a:xfrm>
            <a:off x="1219200" y="1157816"/>
            <a:ext cx="2438400" cy="80791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5080" lvl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900" b="1" i="0" u="none" strike="noStrike" kern="0" cap="none" spc="60" normalizeH="0" baseline="1068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50 </a:t>
            </a:r>
            <a:r>
              <a:rPr lang="ru-RU" sz="3900" b="1" kern="0" spc="60" baseline="1068" dirty="0" smtClean="0">
                <a:latin typeface="Tahoma" pitchFamily="34" charset="0"/>
                <a:ea typeface="+mj-ea"/>
                <a:cs typeface="Tahoma" pitchFamily="34" charset="0"/>
              </a:rPr>
              <a:t>154</a:t>
            </a:r>
            <a:r>
              <a:rPr kumimoji="0" lang="ru-RU" sz="3900" b="1" i="0" u="none" strike="noStrike" kern="0" cap="none" spc="60" normalizeH="0" baseline="1068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 </a:t>
            </a:r>
            <a:r>
              <a:rPr kumimoji="0" lang="ru-RU" sz="1100" b="1" i="0" u="none" strike="noStrike" kern="0" cap="none" spc="-5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ЧЕЛ.</a:t>
            </a:r>
          </a:p>
          <a:p>
            <a:pPr marR="5080" lvl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-5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ШЕСТОЙ ПО ЧИСЛЕННОСТИ ГОРОД  В</a:t>
            </a:r>
            <a:r>
              <a:rPr kumimoji="0" lang="ru-RU" sz="1200" i="0" u="none" strike="noStrike" kern="0" cap="none" spc="135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 </a:t>
            </a:r>
            <a:r>
              <a:rPr kumimoji="0" lang="ru-RU" sz="1200" i="0" u="none" strike="noStrike" kern="0" cap="none" spc="-5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ИРКУТСКОЙ ОБЛАСТИ</a:t>
            </a:r>
            <a:endParaRPr kumimoji="0" lang="ru-RU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10" name="object 14"/>
          <p:cNvSpPr txBox="1"/>
          <p:nvPr/>
        </p:nvSpPr>
        <p:spPr>
          <a:xfrm>
            <a:off x="1219200" y="2130274"/>
            <a:ext cx="2438400" cy="864339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900" b="1" spc="60" baseline="-2136" dirty="0">
                <a:latin typeface="Tahoma" pitchFamily="34" charset="0"/>
                <a:cs typeface="Tahoma" pitchFamily="34" charset="0"/>
              </a:rPr>
              <a:t>130</a:t>
            </a:r>
            <a:r>
              <a:rPr sz="3900" b="1" spc="-135" baseline="-2136" dirty="0">
                <a:latin typeface="Tahoma" pitchFamily="34" charset="0"/>
                <a:cs typeface="Tahoma" pitchFamily="34" charset="0"/>
              </a:rPr>
              <a:t> </a:t>
            </a:r>
            <a:r>
              <a:rPr sz="1100" b="1" spc="45" dirty="0">
                <a:latin typeface="Tahoma" pitchFamily="34" charset="0"/>
                <a:cs typeface="Tahoma" pitchFamily="34" charset="0"/>
              </a:rPr>
              <a:t>КМ</a:t>
            </a:r>
            <a:r>
              <a:rPr sz="1100" b="1" spc="-150" dirty="0">
                <a:latin typeface="Tahoma" pitchFamily="34" charset="0"/>
                <a:cs typeface="Tahoma" pitchFamily="34" charset="0"/>
              </a:rPr>
              <a:t> </a:t>
            </a:r>
            <a:endParaRPr sz="1100" b="1" dirty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200" spc="-5" dirty="0">
                <a:latin typeface="Tahoma" pitchFamily="34" charset="0"/>
                <a:cs typeface="Tahoma" pitchFamily="34" charset="0"/>
              </a:rPr>
              <a:t>ОТ ИРКУТСКА, СТОЛИЦЫ ВОСТОЧНОЙ СИБИРИ</a:t>
            </a:r>
            <a:endParaRPr sz="1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object 16"/>
          <p:cNvSpPr txBox="1"/>
          <p:nvPr/>
        </p:nvSpPr>
        <p:spPr>
          <a:xfrm>
            <a:off x="1213104" y="3056198"/>
            <a:ext cx="2385060" cy="9675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sz="2600" b="1" dirty="0">
                <a:latin typeface="Tahoma"/>
                <a:cs typeface="Tahoma"/>
              </a:rPr>
              <a:t>9 </a:t>
            </a:r>
            <a:r>
              <a:rPr lang="ru-RU" sz="1200" dirty="0">
                <a:latin typeface="Tahoma"/>
                <a:cs typeface="Tahoma"/>
              </a:rPr>
              <a:t>ВЫСШИХ И СРЕДНИХ УЧЕБНЫХ УЧРЕЖДЕНИЙ: </a:t>
            </a:r>
          </a:p>
          <a:p>
            <a:r>
              <a:rPr lang="ru-RU" sz="1200" dirty="0">
                <a:latin typeface="Tahoma"/>
                <a:cs typeface="Tahoma"/>
              </a:rPr>
              <a:t>5 ВУЗов г. </a:t>
            </a:r>
            <a:r>
              <a:rPr lang="ru-RU" sz="1200" dirty="0" smtClean="0">
                <a:latin typeface="Tahoma"/>
                <a:cs typeface="Tahoma"/>
              </a:rPr>
              <a:t>Иркутска, </a:t>
            </a:r>
            <a:endParaRPr lang="ru-RU" sz="1200" dirty="0">
              <a:latin typeface="Tahoma"/>
              <a:cs typeface="Tahoma"/>
            </a:endParaRPr>
          </a:p>
          <a:p>
            <a:r>
              <a:rPr lang="ru-RU" sz="1200" dirty="0">
                <a:latin typeface="Tahoma"/>
                <a:cs typeface="Tahoma"/>
              </a:rPr>
              <a:t>4 ССУЗов г. Черемхово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3075" y="6175497"/>
            <a:ext cx="99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lvl="0">
              <a:defRPr/>
            </a:pPr>
            <a:r>
              <a:rPr lang="ru-RU" sz="1000" kern="0" dirty="0">
                <a:latin typeface="Tahoma" pitchFamily="34" charset="0"/>
                <a:cs typeface="Tahoma" pitchFamily="34" charset="0"/>
              </a:rPr>
              <a:t>РЕЧНОЙ ПОРТ </a:t>
            </a:r>
            <a:r>
              <a:rPr lang="ru-RU" sz="1000" b="1" kern="0" dirty="0">
                <a:latin typeface="Tahoma" pitchFamily="34" charset="0"/>
                <a:cs typeface="Tahoma" pitchFamily="34" charset="0"/>
              </a:rPr>
              <a:t>30 КМ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04900" y="6175497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lvl="0">
              <a:defRPr/>
            </a:pPr>
            <a:r>
              <a:rPr lang="ru-RU" sz="1000" kern="0" dirty="0">
                <a:latin typeface="Tahoma" pitchFamily="34" charset="0"/>
                <a:cs typeface="Tahoma" pitchFamily="34" charset="0"/>
              </a:rPr>
              <a:t>АЭРОПОРТ </a:t>
            </a:r>
          </a:p>
          <a:p>
            <a:pPr marR="5080" lvl="0">
              <a:defRPr/>
            </a:pPr>
            <a:r>
              <a:rPr lang="ru-RU" sz="1000" b="1" kern="0" dirty="0">
                <a:latin typeface="Tahoma" pitchFamily="34" charset="0"/>
                <a:cs typeface="Tahoma" pitchFamily="34" charset="0"/>
              </a:rPr>
              <a:t>130 КМ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981200" y="6175497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lvl="0">
              <a:defRPr/>
            </a:pPr>
            <a:r>
              <a:rPr lang="ru-RU" sz="1000" kern="0" dirty="0">
                <a:latin typeface="Tahoma" pitchFamily="34" charset="0"/>
                <a:cs typeface="Tahoma" pitchFamily="34" charset="0"/>
              </a:rPr>
              <a:t>ЖЕЛЕЗНАЯ ДОРОГА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815333" y="6166906"/>
            <a:ext cx="114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lvl="0">
              <a:defRPr/>
            </a:pPr>
            <a:r>
              <a:rPr lang="ru-RU" sz="1000" kern="0" dirty="0">
                <a:latin typeface="Tahoma" pitchFamily="34" charset="0"/>
                <a:cs typeface="Tahoma" pitchFamily="34" charset="0"/>
              </a:rPr>
              <a:t>ФЕДЕРАЛЬНАЯ ТРАССА </a:t>
            </a:r>
            <a:r>
              <a:rPr lang="ru-RU" sz="1000" b="1" kern="0" dirty="0">
                <a:latin typeface="Tahoma" pitchFamily="34" charset="0"/>
                <a:cs typeface="Tahoma" pitchFamily="34" charset="0"/>
              </a:rPr>
              <a:t>10 КМ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47572" y="4117455"/>
            <a:ext cx="24384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spc="70" dirty="0">
                <a:latin typeface="Tahoma"/>
                <a:cs typeface="Tahoma"/>
              </a:rPr>
              <a:t>КАДРЫ</a:t>
            </a:r>
            <a:endParaRPr lang="ru-RU" sz="2600" dirty="0">
              <a:latin typeface="Tahoma"/>
              <a:cs typeface="Tahoma"/>
            </a:endParaRPr>
          </a:p>
          <a:p>
            <a:pPr marR="5080"/>
            <a:r>
              <a:rPr lang="ru-RU" sz="1200" spc="-5" dirty="0">
                <a:latin typeface="Tahoma"/>
                <a:cs typeface="Tahoma"/>
              </a:rPr>
              <a:t>МАШИНОСТРОЕНИЕ, ДЕРЕВООБРАБОТКА, ИНЫЕ ТЕХНИЧЕСКИЕ КОМПЕТЕНЦИИ</a:t>
            </a:r>
            <a:endParaRPr lang="ru-RU" sz="1200" dirty="0">
              <a:latin typeface="Tahoma"/>
              <a:cs typeface="Tahoma"/>
            </a:endParaRPr>
          </a:p>
        </p:txBody>
      </p:sp>
      <p:pic>
        <p:nvPicPr>
          <p:cNvPr id="1026" name="Picture 2" descr="https://yt3.ggpht.com/a-/AJLlDp26F5pkiUX4zhaVx6GZl2sFvB0M3WO6peFJ3w=s900-mo-c-c0xffffffff-rj-k-no">
            <a:extLst>
              <a:ext uri="{FF2B5EF4-FFF2-40B4-BE49-F238E27FC236}">
                <a16:creationId xmlns:a16="http://schemas.microsoft.com/office/drawing/2014/main" id="{CC420F2C-C274-4F97-A12C-78601562D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44" b="92000" l="5889" r="98667">
                        <a14:foregroundMark x1="8000" y1="67778" x2="5889" y2="70889"/>
                        <a14:foregroundMark x1="37333" y1="92333" x2="42889" y2="90556"/>
                        <a14:foregroundMark x1="94667" y1="37667" x2="90778" y2="50111"/>
                        <a14:foregroundMark x1="98667" y1="42667" x2="98667" y2="43333"/>
                        <a14:foregroundMark x1="53333" y1="8222" x2="58556" y2="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80" y="895280"/>
            <a:ext cx="5528644" cy="5528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xn------5cdmpecutkfpcrap3cghv6nrd.xn--p1ai/images/map-icon-vector-9T4x6GAac.png">
            <a:extLst>
              <a:ext uri="{FF2B5EF4-FFF2-40B4-BE49-F238E27FC236}">
                <a16:creationId xmlns:a16="http://schemas.microsoft.com/office/drawing/2014/main" id="{13B05BC3-15FE-4426-8F86-7259EFA09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910" y="5119781"/>
            <a:ext cx="561089" cy="56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BBB678-522D-4BEB-9755-DEFEC225CBF4}"/>
              </a:ext>
            </a:extLst>
          </p:cNvPr>
          <p:cNvSpPr txBox="1"/>
          <p:nvPr/>
        </p:nvSpPr>
        <p:spPr>
          <a:xfrm>
            <a:off x="4249834" y="5446622"/>
            <a:ext cx="1565621" cy="4001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ЧЕРЕМХ</a:t>
            </a:r>
            <a:r>
              <a:rPr lang="ru-RU" sz="2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ОВО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09E80F-FF12-4495-8EE7-7673D986FD99}"/>
              </a:ext>
            </a:extLst>
          </p:cNvPr>
          <p:cNvSpPr txBox="1"/>
          <p:nvPr/>
        </p:nvSpPr>
        <p:spPr>
          <a:xfrm>
            <a:off x="4446902" y="3562106"/>
            <a:ext cx="3038973" cy="46166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ИРКУТСКАЯ ОБЛАСТЬ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1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Рисунок 1" descr="gerb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762000" y="762000"/>
            <a:ext cx="7602831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700" b="1" dirty="0">
                <a:latin typeface="Tahoma"/>
                <a:cs typeface="Tahoma"/>
              </a:rPr>
              <a:t>ИНВЕСТИЦИОННЫЕ </a:t>
            </a:r>
            <a:r>
              <a:rPr sz="2700" b="1" dirty="0">
                <a:latin typeface="Tahoma"/>
                <a:cs typeface="Tahoma"/>
              </a:rPr>
              <a:t>ПРОЕКТЫ, </a:t>
            </a:r>
            <a:r>
              <a:rPr sz="2700" b="1" spc="-5" dirty="0">
                <a:latin typeface="Tahoma"/>
                <a:cs typeface="Tahoma"/>
              </a:rPr>
              <a:t>РЕАЛИЗУЕМЫЕ </a:t>
            </a:r>
            <a:r>
              <a:rPr sz="2700" b="1" dirty="0">
                <a:latin typeface="Tahoma"/>
                <a:cs typeface="Tahoma"/>
              </a:rPr>
              <a:t>В НАСТОЯЩЕЕ</a:t>
            </a:r>
            <a:r>
              <a:rPr sz="2700" b="1" spc="-50" dirty="0">
                <a:latin typeface="Tahoma"/>
                <a:cs typeface="Tahoma"/>
              </a:rPr>
              <a:t> </a:t>
            </a:r>
            <a:r>
              <a:rPr sz="2700" b="1" spc="-5" dirty="0">
                <a:latin typeface="Tahoma"/>
                <a:cs typeface="Tahoma"/>
              </a:rPr>
              <a:t>ВРЕМЯ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8601" y="1600200"/>
            <a:ext cx="3812390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26" name="Picture 2" descr="\\Zvonkova-pc\мои документы\ТАНЯ\АРХИВ\Выставка\Выставка 2012\ФОТО ПЕНОПЛЭКС\Завод\DSC0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397" y="1676400"/>
            <a:ext cx="3119603" cy="20574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2504" y="5657671"/>
            <a:ext cx="4197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Расширение ассортимента теплоизоляции из экструзионного вспененного полистирола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0"/>
          <a:stretch/>
        </p:blipFill>
        <p:spPr>
          <a:xfrm>
            <a:off x="315492" y="3792846"/>
            <a:ext cx="3189707" cy="1922153"/>
          </a:xfrm>
          <a:prstGeom prst="rect">
            <a:avLst/>
          </a:prstGeom>
        </p:spPr>
      </p:pic>
      <p:sp>
        <p:nvSpPr>
          <p:cNvPr id="21" name="object 18"/>
          <p:cNvSpPr/>
          <p:nvPr/>
        </p:nvSpPr>
        <p:spPr>
          <a:xfrm>
            <a:off x="2355000" y="1645800"/>
            <a:ext cx="2750400" cy="2088000"/>
          </a:xfrm>
          <a:custGeom>
            <a:avLst/>
            <a:gdLst/>
            <a:ahLst/>
            <a:cxnLst/>
            <a:rect l="l" t="t" r="r" b="b"/>
            <a:pathLst>
              <a:path w="2301875" h="2153920">
                <a:moveTo>
                  <a:pt x="1150874" y="0"/>
                </a:moveTo>
                <a:lnTo>
                  <a:pt x="1100949" y="994"/>
                </a:lnTo>
                <a:lnTo>
                  <a:pt x="1051568" y="3952"/>
                </a:lnTo>
                <a:lnTo>
                  <a:pt x="1002774" y="8832"/>
                </a:lnTo>
                <a:lnTo>
                  <a:pt x="954609" y="15594"/>
                </a:lnTo>
                <a:lnTo>
                  <a:pt x="907118" y="24197"/>
                </a:lnTo>
                <a:lnTo>
                  <a:pt x="860342" y="34602"/>
                </a:lnTo>
                <a:lnTo>
                  <a:pt x="814326" y="46767"/>
                </a:lnTo>
                <a:lnTo>
                  <a:pt x="769112" y="60653"/>
                </a:lnTo>
                <a:lnTo>
                  <a:pt x="724744" y="76219"/>
                </a:lnTo>
                <a:lnTo>
                  <a:pt x="681265" y="93424"/>
                </a:lnTo>
                <a:lnTo>
                  <a:pt x="638718" y="112229"/>
                </a:lnTo>
                <a:lnTo>
                  <a:pt x="597146" y="132592"/>
                </a:lnTo>
                <a:lnTo>
                  <a:pt x="556592" y="154474"/>
                </a:lnTo>
                <a:lnTo>
                  <a:pt x="517100" y="177834"/>
                </a:lnTo>
                <a:lnTo>
                  <a:pt x="478713" y="202631"/>
                </a:lnTo>
                <a:lnTo>
                  <a:pt x="441473" y="228825"/>
                </a:lnTo>
                <a:lnTo>
                  <a:pt x="405425" y="256377"/>
                </a:lnTo>
                <a:lnTo>
                  <a:pt x="370610" y="285244"/>
                </a:lnTo>
                <a:lnTo>
                  <a:pt x="337073" y="315388"/>
                </a:lnTo>
                <a:lnTo>
                  <a:pt x="304857" y="346767"/>
                </a:lnTo>
                <a:lnTo>
                  <a:pt x="274004" y="379342"/>
                </a:lnTo>
                <a:lnTo>
                  <a:pt x="244559" y="413071"/>
                </a:lnTo>
                <a:lnTo>
                  <a:pt x="216563" y="447915"/>
                </a:lnTo>
                <a:lnTo>
                  <a:pt x="190061" y="483833"/>
                </a:lnTo>
                <a:lnTo>
                  <a:pt x="165095" y="520784"/>
                </a:lnTo>
                <a:lnTo>
                  <a:pt x="141709" y="558729"/>
                </a:lnTo>
                <a:lnTo>
                  <a:pt x="119945" y="597627"/>
                </a:lnTo>
                <a:lnTo>
                  <a:pt x="99848" y="637436"/>
                </a:lnTo>
                <a:lnTo>
                  <a:pt x="81460" y="678118"/>
                </a:lnTo>
                <a:lnTo>
                  <a:pt x="64824" y="719632"/>
                </a:lnTo>
                <a:lnTo>
                  <a:pt x="49983" y="761937"/>
                </a:lnTo>
                <a:lnTo>
                  <a:pt x="36981" y="804993"/>
                </a:lnTo>
                <a:lnTo>
                  <a:pt x="25861" y="848759"/>
                </a:lnTo>
                <a:lnTo>
                  <a:pt x="16666" y="893195"/>
                </a:lnTo>
                <a:lnTo>
                  <a:pt x="9439" y="938261"/>
                </a:lnTo>
                <a:lnTo>
                  <a:pt x="4224" y="983916"/>
                </a:lnTo>
                <a:lnTo>
                  <a:pt x="1063" y="1030120"/>
                </a:lnTo>
                <a:lnTo>
                  <a:pt x="0" y="1076833"/>
                </a:lnTo>
                <a:lnTo>
                  <a:pt x="1063" y="1123542"/>
                </a:lnTo>
                <a:lnTo>
                  <a:pt x="4224" y="1169743"/>
                </a:lnTo>
                <a:lnTo>
                  <a:pt x="9439" y="1215396"/>
                </a:lnTo>
                <a:lnTo>
                  <a:pt x="16666" y="1260459"/>
                </a:lnTo>
                <a:lnTo>
                  <a:pt x="25861" y="1304893"/>
                </a:lnTo>
                <a:lnTo>
                  <a:pt x="36981" y="1348657"/>
                </a:lnTo>
                <a:lnTo>
                  <a:pt x="49983" y="1391711"/>
                </a:lnTo>
                <a:lnTo>
                  <a:pt x="64824" y="1434014"/>
                </a:lnTo>
                <a:lnTo>
                  <a:pt x="81460" y="1475525"/>
                </a:lnTo>
                <a:lnTo>
                  <a:pt x="99848" y="1516206"/>
                </a:lnTo>
                <a:lnTo>
                  <a:pt x="119945" y="1556014"/>
                </a:lnTo>
                <a:lnTo>
                  <a:pt x="141709" y="1594910"/>
                </a:lnTo>
                <a:lnTo>
                  <a:pt x="165095" y="1632853"/>
                </a:lnTo>
                <a:lnTo>
                  <a:pt x="190061" y="1669804"/>
                </a:lnTo>
                <a:lnTo>
                  <a:pt x="216563" y="1705720"/>
                </a:lnTo>
                <a:lnTo>
                  <a:pt x="244559" y="1740563"/>
                </a:lnTo>
                <a:lnTo>
                  <a:pt x="274004" y="1774291"/>
                </a:lnTo>
                <a:lnTo>
                  <a:pt x="304857" y="1806865"/>
                </a:lnTo>
                <a:lnTo>
                  <a:pt x="337073" y="1838244"/>
                </a:lnTo>
                <a:lnTo>
                  <a:pt x="370610" y="1868387"/>
                </a:lnTo>
                <a:lnTo>
                  <a:pt x="405425" y="1897254"/>
                </a:lnTo>
                <a:lnTo>
                  <a:pt x="441473" y="1924804"/>
                </a:lnTo>
                <a:lnTo>
                  <a:pt x="478713" y="1950998"/>
                </a:lnTo>
                <a:lnTo>
                  <a:pt x="517100" y="1975795"/>
                </a:lnTo>
                <a:lnTo>
                  <a:pt x="556592" y="1999155"/>
                </a:lnTo>
                <a:lnTo>
                  <a:pt x="597146" y="2021036"/>
                </a:lnTo>
                <a:lnTo>
                  <a:pt x="638718" y="2041399"/>
                </a:lnTo>
                <a:lnTo>
                  <a:pt x="681265" y="2060203"/>
                </a:lnTo>
                <a:lnTo>
                  <a:pt x="724744" y="2077408"/>
                </a:lnTo>
                <a:lnTo>
                  <a:pt x="769112" y="2092974"/>
                </a:lnTo>
                <a:lnTo>
                  <a:pt x="814326" y="2106860"/>
                </a:lnTo>
                <a:lnTo>
                  <a:pt x="860342" y="2119025"/>
                </a:lnTo>
                <a:lnTo>
                  <a:pt x="907118" y="2129430"/>
                </a:lnTo>
                <a:lnTo>
                  <a:pt x="954609" y="2138033"/>
                </a:lnTo>
                <a:lnTo>
                  <a:pt x="1002774" y="2144795"/>
                </a:lnTo>
                <a:lnTo>
                  <a:pt x="1051568" y="2149675"/>
                </a:lnTo>
                <a:lnTo>
                  <a:pt x="1100949" y="2152633"/>
                </a:lnTo>
                <a:lnTo>
                  <a:pt x="1150874" y="2153627"/>
                </a:lnTo>
                <a:lnTo>
                  <a:pt x="1200798" y="2152633"/>
                </a:lnTo>
                <a:lnTo>
                  <a:pt x="1250180" y="2149675"/>
                </a:lnTo>
                <a:lnTo>
                  <a:pt x="1298975" y="2144795"/>
                </a:lnTo>
                <a:lnTo>
                  <a:pt x="1347142" y="2138033"/>
                </a:lnTo>
                <a:lnTo>
                  <a:pt x="1394635" y="2129430"/>
                </a:lnTo>
                <a:lnTo>
                  <a:pt x="1441413" y="2119025"/>
                </a:lnTo>
                <a:lnTo>
                  <a:pt x="1487432" y="2106860"/>
                </a:lnTo>
                <a:lnTo>
                  <a:pt x="1532649" y="2092974"/>
                </a:lnTo>
                <a:lnTo>
                  <a:pt x="1577021" y="2077408"/>
                </a:lnTo>
                <a:lnTo>
                  <a:pt x="1620504" y="2060203"/>
                </a:lnTo>
                <a:lnTo>
                  <a:pt x="1663055" y="2041399"/>
                </a:lnTo>
                <a:lnTo>
                  <a:pt x="1704631" y="2021036"/>
                </a:lnTo>
                <a:lnTo>
                  <a:pt x="1745189" y="1999155"/>
                </a:lnTo>
                <a:lnTo>
                  <a:pt x="1784686" y="1975795"/>
                </a:lnTo>
                <a:lnTo>
                  <a:pt x="1823078" y="1950998"/>
                </a:lnTo>
                <a:lnTo>
                  <a:pt x="1860322" y="1924804"/>
                </a:lnTo>
                <a:lnTo>
                  <a:pt x="1896376" y="1897254"/>
                </a:lnTo>
                <a:lnTo>
                  <a:pt x="1931195" y="1868387"/>
                </a:lnTo>
                <a:lnTo>
                  <a:pt x="1964737" y="1838244"/>
                </a:lnTo>
                <a:lnTo>
                  <a:pt x="1996958" y="1806865"/>
                </a:lnTo>
                <a:lnTo>
                  <a:pt x="2027816" y="1774291"/>
                </a:lnTo>
                <a:lnTo>
                  <a:pt x="2057267" y="1740563"/>
                </a:lnTo>
                <a:lnTo>
                  <a:pt x="2085267" y="1705720"/>
                </a:lnTo>
                <a:lnTo>
                  <a:pt x="2111774" y="1669804"/>
                </a:lnTo>
                <a:lnTo>
                  <a:pt x="2136745" y="1632853"/>
                </a:lnTo>
                <a:lnTo>
                  <a:pt x="2160135" y="1594910"/>
                </a:lnTo>
                <a:lnTo>
                  <a:pt x="2181903" y="1556014"/>
                </a:lnTo>
                <a:lnTo>
                  <a:pt x="2202004" y="1516206"/>
                </a:lnTo>
                <a:lnTo>
                  <a:pt x="2220396" y="1475525"/>
                </a:lnTo>
                <a:lnTo>
                  <a:pt x="2237036" y="1434014"/>
                </a:lnTo>
                <a:lnTo>
                  <a:pt x="2251880" y="1391711"/>
                </a:lnTo>
                <a:lnTo>
                  <a:pt x="2264884" y="1348657"/>
                </a:lnTo>
                <a:lnTo>
                  <a:pt x="2276007" y="1304893"/>
                </a:lnTo>
                <a:lnTo>
                  <a:pt x="2285204" y="1260459"/>
                </a:lnTo>
                <a:lnTo>
                  <a:pt x="2292433" y="1215396"/>
                </a:lnTo>
                <a:lnTo>
                  <a:pt x="2297649" y="1169743"/>
                </a:lnTo>
                <a:lnTo>
                  <a:pt x="2300811" y="1123542"/>
                </a:lnTo>
                <a:lnTo>
                  <a:pt x="2301875" y="1076833"/>
                </a:lnTo>
                <a:lnTo>
                  <a:pt x="2300811" y="1030120"/>
                </a:lnTo>
                <a:lnTo>
                  <a:pt x="2297649" y="983916"/>
                </a:lnTo>
                <a:lnTo>
                  <a:pt x="2292433" y="938261"/>
                </a:lnTo>
                <a:lnTo>
                  <a:pt x="2285204" y="893195"/>
                </a:lnTo>
                <a:lnTo>
                  <a:pt x="2276007" y="848759"/>
                </a:lnTo>
                <a:lnTo>
                  <a:pt x="2264884" y="804993"/>
                </a:lnTo>
                <a:lnTo>
                  <a:pt x="2251880" y="761937"/>
                </a:lnTo>
                <a:lnTo>
                  <a:pt x="2237036" y="719632"/>
                </a:lnTo>
                <a:lnTo>
                  <a:pt x="2220396" y="678118"/>
                </a:lnTo>
                <a:lnTo>
                  <a:pt x="2202004" y="637436"/>
                </a:lnTo>
                <a:lnTo>
                  <a:pt x="2181903" y="597627"/>
                </a:lnTo>
                <a:lnTo>
                  <a:pt x="2160135" y="558729"/>
                </a:lnTo>
                <a:lnTo>
                  <a:pt x="2136745" y="520784"/>
                </a:lnTo>
                <a:lnTo>
                  <a:pt x="2111774" y="483833"/>
                </a:lnTo>
                <a:lnTo>
                  <a:pt x="2085267" y="447915"/>
                </a:lnTo>
                <a:lnTo>
                  <a:pt x="2057267" y="413071"/>
                </a:lnTo>
                <a:lnTo>
                  <a:pt x="2027816" y="379342"/>
                </a:lnTo>
                <a:lnTo>
                  <a:pt x="1996958" y="346767"/>
                </a:lnTo>
                <a:lnTo>
                  <a:pt x="1964737" y="315388"/>
                </a:lnTo>
                <a:lnTo>
                  <a:pt x="1931195" y="285244"/>
                </a:lnTo>
                <a:lnTo>
                  <a:pt x="1896376" y="256377"/>
                </a:lnTo>
                <a:lnTo>
                  <a:pt x="1860322" y="228825"/>
                </a:lnTo>
                <a:lnTo>
                  <a:pt x="1823078" y="202631"/>
                </a:lnTo>
                <a:lnTo>
                  <a:pt x="1784686" y="177834"/>
                </a:lnTo>
                <a:lnTo>
                  <a:pt x="1745189" y="154474"/>
                </a:lnTo>
                <a:lnTo>
                  <a:pt x="1704631" y="132592"/>
                </a:lnTo>
                <a:lnTo>
                  <a:pt x="1663055" y="112229"/>
                </a:lnTo>
                <a:lnTo>
                  <a:pt x="1620504" y="93424"/>
                </a:lnTo>
                <a:lnTo>
                  <a:pt x="1577021" y="76219"/>
                </a:lnTo>
                <a:lnTo>
                  <a:pt x="1532649" y="60653"/>
                </a:lnTo>
                <a:lnTo>
                  <a:pt x="1487432" y="46767"/>
                </a:lnTo>
                <a:lnTo>
                  <a:pt x="1441413" y="34602"/>
                </a:lnTo>
                <a:lnTo>
                  <a:pt x="1394635" y="24197"/>
                </a:lnTo>
                <a:lnTo>
                  <a:pt x="1347142" y="15594"/>
                </a:lnTo>
                <a:lnTo>
                  <a:pt x="1298975" y="8832"/>
                </a:lnTo>
                <a:lnTo>
                  <a:pt x="1250180" y="3952"/>
                </a:lnTo>
                <a:lnTo>
                  <a:pt x="1200798" y="994"/>
                </a:lnTo>
                <a:lnTo>
                  <a:pt x="11508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0" y="2540287"/>
            <a:ext cx="2064586" cy="43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ED40312-B816-4466-BF0B-70C0E058396D}"/>
              </a:ext>
            </a:extLst>
          </p:cNvPr>
          <p:cNvGrpSpPr/>
          <p:nvPr/>
        </p:nvGrpSpPr>
        <p:grpSpPr>
          <a:xfrm>
            <a:off x="4673861" y="1600200"/>
            <a:ext cx="4934345" cy="5257800"/>
            <a:chOff x="4917655" y="1733428"/>
            <a:chExt cx="4934345" cy="5030672"/>
          </a:xfrm>
        </p:grpSpPr>
        <p:sp>
          <p:nvSpPr>
            <p:cNvPr id="25" name="object 9"/>
            <p:cNvSpPr/>
            <p:nvPr/>
          </p:nvSpPr>
          <p:spPr>
            <a:xfrm>
              <a:off x="4917655" y="1733428"/>
              <a:ext cx="3970311" cy="50306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029" name="Picture 5" descr="Картинки по запросу травмобезопасные резиновые изделия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b="16413"/>
            <a:stretch/>
          </p:blipFill>
          <p:spPr bwMode="auto">
            <a:xfrm>
              <a:off x="5006541" y="1806336"/>
              <a:ext cx="3302390" cy="1968523"/>
            </a:xfrm>
            <a:prstGeom prst="rect">
              <a:avLst/>
            </a:prstGeom>
            <a:noFill/>
          </p:spPr>
        </p:pic>
        <p:sp>
          <p:nvSpPr>
            <p:cNvPr id="22" name="Прямоугольник 21"/>
            <p:cNvSpPr/>
            <p:nvPr/>
          </p:nvSpPr>
          <p:spPr>
            <a:xfrm>
              <a:off x="4943091" y="5697300"/>
              <a:ext cx="37658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Производство </a:t>
              </a:r>
              <a:r>
                <a:rPr lang="ru-RU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травмобезопасных</a:t>
              </a: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 резиновых покрытий</a:t>
              </a:r>
            </a:p>
          </p:txBody>
        </p:sp>
        <p:pic>
          <p:nvPicPr>
            <p:cNvPr id="5" name="Picture 2" descr="ÐÐ°ÑÑÐ¸Ð½ÐºÐ¸ Ð¿Ð¾ Ð·Ð°Ð¿ÑÐ¾ÑÑ Ð¿ÑÐ¾Ð¸Ð·Ð²Ð¾Ð´ÑÑÐ²Ð¾ ÑÐµÐ·Ð¸Ð½Ð¾Ð²ÑÑ Ð¸Ð·Ð´ÐµÐ»Ð¸Ð¹ ÑÑÑÐ°Ð½Ð¾Ð²ÐºÐ°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61"/>
            <a:stretch/>
          </p:blipFill>
          <p:spPr bwMode="auto">
            <a:xfrm>
              <a:off x="5006541" y="3847768"/>
              <a:ext cx="3302391" cy="1829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bject 18"/>
            <p:cNvSpPr/>
            <p:nvPr/>
          </p:nvSpPr>
          <p:spPr>
            <a:xfrm>
              <a:off x="7101794" y="1808153"/>
              <a:ext cx="2750206" cy="1997839"/>
            </a:xfrm>
            <a:custGeom>
              <a:avLst/>
              <a:gdLst/>
              <a:ahLst/>
              <a:cxnLst/>
              <a:rect l="l" t="t" r="r" b="b"/>
              <a:pathLst>
                <a:path w="2301875" h="2153920">
                  <a:moveTo>
                    <a:pt x="1150874" y="0"/>
                  </a:moveTo>
                  <a:lnTo>
                    <a:pt x="1100949" y="994"/>
                  </a:lnTo>
                  <a:lnTo>
                    <a:pt x="1051568" y="3952"/>
                  </a:lnTo>
                  <a:lnTo>
                    <a:pt x="1002774" y="8832"/>
                  </a:lnTo>
                  <a:lnTo>
                    <a:pt x="954609" y="15594"/>
                  </a:lnTo>
                  <a:lnTo>
                    <a:pt x="907118" y="24197"/>
                  </a:lnTo>
                  <a:lnTo>
                    <a:pt x="860342" y="34602"/>
                  </a:lnTo>
                  <a:lnTo>
                    <a:pt x="814326" y="46767"/>
                  </a:lnTo>
                  <a:lnTo>
                    <a:pt x="769112" y="60653"/>
                  </a:lnTo>
                  <a:lnTo>
                    <a:pt x="724744" y="76219"/>
                  </a:lnTo>
                  <a:lnTo>
                    <a:pt x="681265" y="93424"/>
                  </a:lnTo>
                  <a:lnTo>
                    <a:pt x="638718" y="112229"/>
                  </a:lnTo>
                  <a:lnTo>
                    <a:pt x="597146" y="132592"/>
                  </a:lnTo>
                  <a:lnTo>
                    <a:pt x="556592" y="154474"/>
                  </a:lnTo>
                  <a:lnTo>
                    <a:pt x="517100" y="177834"/>
                  </a:lnTo>
                  <a:lnTo>
                    <a:pt x="478713" y="202631"/>
                  </a:lnTo>
                  <a:lnTo>
                    <a:pt x="441473" y="228825"/>
                  </a:lnTo>
                  <a:lnTo>
                    <a:pt x="405425" y="256377"/>
                  </a:lnTo>
                  <a:lnTo>
                    <a:pt x="370610" y="285244"/>
                  </a:lnTo>
                  <a:lnTo>
                    <a:pt x="337073" y="315388"/>
                  </a:lnTo>
                  <a:lnTo>
                    <a:pt x="304857" y="346767"/>
                  </a:lnTo>
                  <a:lnTo>
                    <a:pt x="274004" y="379342"/>
                  </a:lnTo>
                  <a:lnTo>
                    <a:pt x="244559" y="413071"/>
                  </a:lnTo>
                  <a:lnTo>
                    <a:pt x="216563" y="447915"/>
                  </a:lnTo>
                  <a:lnTo>
                    <a:pt x="190061" y="483833"/>
                  </a:lnTo>
                  <a:lnTo>
                    <a:pt x="165095" y="520784"/>
                  </a:lnTo>
                  <a:lnTo>
                    <a:pt x="141709" y="558729"/>
                  </a:lnTo>
                  <a:lnTo>
                    <a:pt x="119945" y="597627"/>
                  </a:lnTo>
                  <a:lnTo>
                    <a:pt x="99848" y="637436"/>
                  </a:lnTo>
                  <a:lnTo>
                    <a:pt x="81460" y="678118"/>
                  </a:lnTo>
                  <a:lnTo>
                    <a:pt x="64824" y="719632"/>
                  </a:lnTo>
                  <a:lnTo>
                    <a:pt x="49983" y="761937"/>
                  </a:lnTo>
                  <a:lnTo>
                    <a:pt x="36981" y="804993"/>
                  </a:lnTo>
                  <a:lnTo>
                    <a:pt x="25861" y="848759"/>
                  </a:lnTo>
                  <a:lnTo>
                    <a:pt x="16666" y="893195"/>
                  </a:lnTo>
                  <a:lnTo>
                    <a:pt x="9439" y="938261"/>
                  </a:lnTo>
                  <a:lnTo>
                    <a:pt x="4224" y="983916"/>
                  </a:lnTo>
                  <a:lnTo>
                    <a:pt x="1063" y="1030120"/>
                  </a:lnTo>
                  <a:lnTo>
                    <a:pt x="0" y="1076833"/>
                  </a:lnTo>
                  <a:lnTo>
                    <a:pt x="1063" y="1123542"/>
                  </a:lnTo>
                  <a:lnTo>
                    <a:pt x="4224" y="1169743"/>
                  </a:lnTo>
                  <a:lnTo>
                    <a:pt x="9439" y="1215396"/>
                  </a:lnTo>
                  <a:lnTo>
                    <a:pt x="16666" y="1260459"/>
                  </a:lnTo>
                  <a:lnTo>
                    <a:pt x="25861" y="1304893"/>
                  </a:lnTo>
                  <a:lnTo>
                    <a:pt x="36981" y="1348657"/>
                  </a:lnTo>
                  <a:lnTo>
                    <a:pt x="49983" y="1391711"/>
                  </a:lnTo>
                  <a:lnTo>
                    <a:pt x="64824" y="1434014"/>
                  </a:lnTo>
                  <a:lnTo>
                    <a:pt x="81460" y="1475525"/>
                  </a:lnTo>
                  <a:lnTo>
                    <a:pt x="99848" y="1516206"/>
                  </a:lnTo>
                  <a:lnTo>
                    <a:pt x="119945" y="1556014"/>
                  </a:lnTo>
                  <a:lnTo>
                    <a:pt x="141709" y="1594910"/>
                  </a:lnTo>
                  <a:lnTo>
                    <a:pt x="165095" y="1632853"/>
                  </a:lnTo>
                  <a:lnTo>
                    <a:pt x="190061" y="1669804"/>
                  </a:lnTo>
                  <a:lnTo>
                    <a:pt x="216563" y="1705720"/>
                  </a:lnTo>
                  <a:lnTo>
                    <a:pt x="244559" y="1740563"/>
                  </a:lnTo>
                  <a:lnTo>
                    <a:pt x="274004" y="1774291"/>
                  </a:lnTo>
                  <a:lnTo>
                    <a:pt x="304857" y="1806865"/>
                  </a:lnTo>
                  <a:lnTo>
                    <a:pt x="337073" y="1838244"/>
                  </a:lnTo>
                  <a:lnTo>
                    <a:pt x="370610" y="1868387"/>
                  </a:lnTo>
                  <a:lnTo>
                    <a:pt x="405425" y="1897254"/>
                  </a:lnTo>
                  <a:lnTo>
                    <a:pt x="441473" y="1924804"/>
                  </a:lnTo>
                  <a:lnTo>
                    <a:pt x="478713" y="1950998"/>
                  </a:lnTo>
                  <a:lnTo>
                    <a:pt x="517100" y="1975795"/>
                  </a:lnTo>
                  <a:lnTo>
                    <a:pt x="556592" y="1999155"/>
                  </a:lnTo>
                  <a:lnTo>
                    <a:pt x="597146" y="2021036"/>
                  </a:lnTo>
                  <a:lnTo>
                    <a:pt x="638718" y="2041399"/>
                  </a:lnTo>
                  <a:lnTo>
                    <a:pt x="681265" y="2060203"/>
                  </a:lnTo>
                  <a:lnTo>
                    <a:pt x="724744" y="2077408"/>
                  </a:lnTo>
                  <a:lnTo>
                    <a:pt x="769112" y="2092974"/>
                  </a:lnTo>
                  <a:lnTo>
                    <a:pt x="814326" y="2106860"/>
                  </a:lnTo>
                  <a:lnTo>
                    <a:pt x="860342" y="2119025"/>
                  </a:lnTo>
                  <a:lnTo>
                    <a:pt x="907118" y="2129430"/>
                  </a:lnTo>
                  <a:lnTo>
                    <a:pt x="954609" y="2138033"/>
                  </a:lnTo>
                  <a:lnTo>
                    <a:pt x="1002774" y="2144795"/>
                  </a:lnTo>
                  <a:lnTo>
                    <a:pt x="1051568" y="2149675"/>
                  </a:lnTo>
                  <a:lnTo>
                    <a:pt x="1100949" y="2152633"/>
                  </a:lnTo>
                  <a:lnTo>
                    <a:pt x="1150874" y="2153627"/>
                  </a:lnTo>
                  <a:lnTo>
                    <a:pt x="1200798" y="2152633"/>
                  </a:lnTo>
                  <a:lnTo>
                    <a:pt x="1250180" y="2149675"/>
                  </a:lnTo>
                  <a:lnTo>
                    <a:pt x="1298975" y="2144795"/>
                  </a:lnTo>
                  <a:lnTo>
                    <a:pt x="1347142" y="2138033"/>
                  </a:lnTo>
                  <a:lnTo>
                    <a:pt x="1394635" y="2129430"/>
                  </a:lnTo>
                  <a:lnTo>
                    <a:pt x="1441413" y="2119025"/>
                  </a:lnTo>
                  <a:lnTo>
                    <a:pt x="1487432" y="2106860"/>
                  </a:lnTo>
                  <a:lnTo>
                    <a:pt x="1532649" y="2092974"/>
                  </a:lnTo>
                  <a:lnTo>
                    <a:pt x="1577021" y="2077408"/>
                  </a:lnTo>
                  <a:lnTo>
                    <a:pt x="1620504" y="2060203"/>
                  </a:lnTo>
                  <a:lnTo>
                    <a:pt x="1663055" y="2041399"/>
                  </a:lnTo>
                  <a:lnTo>
                    <a:pt x="1704631" y="2021036"/>
                  </a:lnTo>
                  <a:lnTo>
                    <a:pt x="1745189" y="1999155"/>
                  </a:lnTo>
                  <a:lnTo>
                    <a:pt x="1784686" y="1975795"/>
                  </a:lnTo>
                  <a:lnTo>
                    <a:pt x="1823078" y="1950998"/>
                  </a:lnTo>
                  <a:lnTo>
                    <a:pt x="1860322" y="1924804"/>
                  </a:lnTo>
                  <a:lnTo>
                    <a:pt x="1896376" y="1897254"/>
                  </a:lnTo>
                  <a:lnTo>
                    <a:pt x="1931195" y="1868387"/>
                  </a:lnTo>
                  <a:lnTo>
                    <a:pt x="1964737" y="1838244"/>
                  </a:lnTo>
                  <a:lnTo>
                    <a:pt x="1996958" y="1806865"/>
                  </a:lnTo>
                  <a:lnTo>
                    <a:pt x="2027816" y="1774291"/>
                  </a:lnTo>
                  <a:lnTo>
                    <a:pt x="2057267" y="1740563"/>
                  </a:lnTo>
                  <a:lnTo>
                    <a:pt x="2085267" y="1705720"/>
                  </a:lnTo>
                  <a:lnTo>
                    <a:pt x="2111774" y="1669804"/>
                  </a:lnTo>
                  <a:lnTo>
                    <a:pt x="2136745" y="1632853"/>
                  </a:lnTo>
                  <a:lnTo>
                    <a:pt x="2160135" y="1594910"/>
                  </a:lnTo>
                  <a:lnTo>
                    <a:pt x="2181903" y="1556014"/>
                  </a:lnTo>
                  <a:lnTo>
                    <a:pt x="2202004" y="1516206"/>
                  </a:lnTo>
                  <a:lnTo>
                    <a:pt x="2220396" y="1475525"/>
                  </a:lnTo>
                  <a:lnTo>
                    <a:pt x="2237036" y="1434014"/>
                  </a:lnTo>
                  <a:lnTo>
                    <a:pt x="2251880" y="1391711"/>
                  </a:lnTo>
                  <a:lnTo>
                    <a:pt x="2264884" y="1348657"/>
                  </a:lnTo>
                  <a:lnTo>
                    <a:pt x="2276007" y="1304893"/>
                  </a:lnTo>
                  <a:lnTo>
                    <a:pt x="2285204" y="1260459"/>
                  </a:lnTo>
                  <a:lnTo>
                    <a:pt x="2292433" y="1215396"/>
                  </a:lnTo>
                  <a:lnTo>
                    <a:pt x="2297649" y="1169743"/>
                  </a:lnTo>
                  <a:lnTo>
                    <a:pt x="2300811" y="1123542"/>
                  </a:lnTo>
                  <a:lnTo>
                    <a:pt x="2301875" y="1076833"/>
                  </a:lnTo>
                  <a:lnTo>
                    <a:pt x="2300811" y="1030120"/>
                  </a:lnTo>
                  <a:lnTo>
                    <a:pt x="2297649" y="983916"/>
                  </a:lnTo>
                  <a:lnTo>
                    <a:pt x="2292433" y="938261"/>
                  </a:lnTo>
                  <a:lnTo>
                    <a:pt x="2285204" y="893195"/>
                  </a:lnTo>
                  <a:lnTo>
                    <a:pt x="2276007" y="848759"/>
                  </a:lnTo>
                  <a:lnTo>
                    <a:pt x="2264884" y="804993"/>
                  </a:lnTo>
                  <a:lnTo>
                    <a:pt x="2251880" y="761937"/>
                  </a:lnTo>
                  <a:lnTo>
                    <a:pt x="2237036" y="719632"/>
                  </a:lnTo>
                  <a:lnTo>
                    <a:pt x="2220396" y="678118"/>
                  </a:lnTo>
                  <a:lnTo>
                    <a:pt x="2202004" y="637436"/>
                  </a:lnTo>
                  <a:lnTo>
                    <a:pt x="2181903" y="597627"/>
                  </a:lnTo>
                  <a:lnTo>
                    <a:pt x="2160135" y="558729"/>
                  </a:lnTo>
                  <a:lnTo>
                    <a:pt x="2136745" y="520784"/>
                  </a:lnTo>
                  <a:lnTo>
                    <a:pt x="2111774" y="483833"/>
                  </a:lnTo>
                  <a:lnTo>
                    <a:pt x="2085267" y="447915"/>
                  </a:lnTo>
                  <a:lnTo>
                    <a:pt x="2057267" y="413071"/>
                  </a:lnTo>
                  <a:lnTo>
                    <a:pt x="2027816" y="379342"/>
                  </a:lnTo>
                  <a:lnTo>
                    <a:pt x="1996958" y="346767"/>
                  </a:lnTo>
                  <a:lnTo>
                    <a:pt x="1964737" y="315388"/>
                  </a:lnTo>
                  <a:lnTo>
                    <a:pt x="1931195" y="285244"/>
                  </a:lnTo>
                  <a:lnTo>
                    <a:pt x="1896376" y="256377"/>
                  </a:lnTo>
                  <a:lnTo>
                    <a:pt x="1860322" y="228825"/>
                  </a:lnTo>
                  <a:lnTo>
                    <a:pt x="1823078" y="202631"/>
                  </a:lnTo>
                  <a:lnTo>
                    <a:pt x="1784686" y="177834"/>
                  </a:lnTo>
                  <a:lnTo>
                    <a:pt x="1745189" y="154474"/>
                  </a:lnTo>
                  <a:lnTo>
                    <a:pt x="1704631" y="132592"/>
                  </a:lnTo>
                  <a:lnTo>
                    <a:pt x="1663055" y="112229"/>
                  </a:lnTo>
                  <a:lnTo>
                    <a:pt x="1620504" y="93424"/>
                  </a:lnTo>
                  <a:lnTo>
                    <a:pt x="1577021" y="76219"/>
                  </a:lnTo>
                  <a:lnTo>
                    <a:pt x="1532649" y="60653"/>
                  </a:lnTo>
                  <a:lnTo>
                    <a:pt x="1487432" y="46767"/>
                  </a:lnTo>
                  <a:lnTo>
                    <a:pt x="1441413" y="34602"/>
                  </a:lnTo>
                  <a:lnTo>
                    <a:pt x="1394635" y="24197"/>
                  </a:lnTo>
                  <a:lnTo>
                    <a:pt x="1347142" y="15594"/>
                  </a:lnTo>
                  <a:lnTo>
                    <a:pt x="1298975" y="8832"/>
                  </a:lnTo>
                  <a:lnTo>
                    <a:pt x="1250180" y="3952"/>
                  </a:lnTo>
                  <a:lnTo>
                    <a:pt x="1200798" y="994"/>
                  </a:lnTo>
                  <a:lnTo>
                    <a:pt x="1150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074" name="Picture 2" descr="C:\Documents and Settings\Idiatullin\Рабочий стол\Ренталь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5585" y="2514600"/>
            <a:ext cx="2002703" cy="387132"/>
          </a:xfrm>
          <a:prstGeom prst="rect">
            <a:avLst/>
          </a:prstGeom>
          <a:noFill/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3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Рисунок 1" descr="gerb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5036" y="628525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501" y="0"/>
                </a:moveTo>
                <a:lnTo>
                  <a:pt x="104298" y="7774"/>
                </a:lnTo>
                <a:lnTo>
                  <a:pt x="62435" y="29423"/>
                </a:lnTo>
                <a:lnTo>
                  <a:pt x="29423" y="62435"/>
                </a:lnTo>
                <a:lnTo>
                  <a:pt x="7774" y="104298"/>
                </a:lnTo>
                <a:lnTo>
                  <a:pt x="0" y="152501"/>
                </a:lnTo>
                <a:lnTo>
                  <a:pt x="7774" y="200706"/>
                </a:lnTo>
                <a:lnTo>
                  <a:pt x="29423" y="242572"/>
                </a:lnTo>
                <a:lnTo>
                  <a:pt x="62435" y="275588"/>
                </a:lnTo>
                <a:lnTo>
                  <a:pt x="104298" y="297240"/>
                </a:lnTo>
                <a:lnTo>
                  <a:pt x="152501" y="305015"/>
                </a:lnTo>
                <a:lnTo>
                  <a:pt x="200710" y="297240"/>
                </a:lnTo>
                <a:lnTo>
                  <a:pt x="242577" y="275588"/>
                </a:lnTo>
                <a:lnTo>
                  <a:pt x="275591" y="242572"/>
                </a:lnTo>
                <a:lnTo>
                  <a:pt x="297241" y="200706"/>
                </a:lnTo>
                <a:lnTo>
                  <a:pt x="305015" y="152501"/>
                </a:lnTo>
                <a:lnTo>
                  <a:pt x="297241" y="104298"/>
                </a:lnTo>
                <a:lnTo>
                  <a:pt x="275591" y="62435"/>
                </a:lnTo>
                <a:lnTo>
                  <a:pt x="242577" y="29423"/>
                </a:lnTo>
                <a:lnTo>
                  <a:pt x="200710" y="7774"/>
                </a:lnTo>
                <a:lnTo>
                  <a:pt x="152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539" y="3369491"/>
            <a:ext cx="224028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ln w="19050">
                  <a:noFill/>
                </a:ln>
                <a:effectLst>
                  <a:glow rad="101600">
                    <a:srgbClr val="FFFFFF">
                      <a:alpha val="70000"/>
                    </a:srgbClr>
                  </a:glow>
                </a:effectLst>
                <a:latin typeface="Tahoma"/>
                <a:cs typeface="Tahoma"/>
              </a:rPr>
              <a:t>КОН</a:t>
            </a:r>
            <a:r>
              <a:rPr sz="2800" b="1" spc="-10" dirty="0">
                <a:ln w="19050">
                  <a:noFill/>
                </a:ln>
                <a:effectLst>
                  <a:glow rad="101600">
                    <a:srgbClr val="FFFFFF">
                      <a:alpha val="70000"/>
                    </a:srgbClr>
                  </a:glow>
                </a:effectLst>
                <a:latin typeface="Tahoma"/>
                <a:cs typeface="Tahoma"/>
              </a:rPr>
              <a:t>Т</a:t>
            </a:r>
            <a:r>
              <a:rPr sz="2800" b="1" dirty="0">
                <a:ln w="19050">
                  <a:noFill/>
                </a:ln>
                <a:effectLst>
                  <a:glow rad="101600">
                    <a:srgbClr val="FFFFFF">
                      <a:alpha val="70000"/>
                    </a:srgbClr>
                  </a:glow>
                </a:effectLst>
                <a:latin typeface="Tahoma"/>
                <a:cs typeface="Tahoma"/>
              </a:rPr>
              <a:t>АК</a:t>
            </a:r>
            <a:r>
              <a:rPr sz="2800" b="1" spc="-5" dirty="0">
                <a:ln w="19050">
                  <a:noFill/>
                </a:ln>
                <a:effectLst>
                  <a:glow rad="101600">
                    <a:srgbClr val="FFFFFF">
                      <a:alpha val="70000"/>
                    </a:srgbClr>
                  </a:glow>
                </a:effectLst>
                <a:latin typeface="Tahoma"/>
                <a:cs typeface="Tahoma"/>
              </a:rPr>
              <a:t>Т</a:t>
            </a:r>
            <a:r>
              <a:rPr sz="2800" b="1" dirty="0">
                <a:ln w="19050">
                  <a:noFill/>
                </a:ln>
                <a:effectLst>
                  <a:glow rad="101600">
                    <a:srgbClr val="FFFFFF">
                      <a:alpha val="70000"/>
                    </a:srgbClr>
                  </a:glow>
                </a:effectLst>
                <a:latin typeface="Tahoma"/>
                <a:cs typeface="Tahoma"/>
              </a:rPr>
              <a:t>Ы</a:t>
            </a:r>
            <a:endParaRPr sz="2800" dirty="0">
              <a:ln w="19050">
                <a:noFill/>
              </a:ln>
              <a:effectLst>
                <a:glow rad="101600">
                  <a:srgbClr val="FFFFFF">
                    <a:alpha val="70000"/>
                  </a:srgbClr>
                </a:glow>
              </a:effectLst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30650" y="1372516"/>
            <a:ext cx="5181600" cy="1324279"/>
          </a:xfrm>
          <a:custGeom>
            <a:avLst/>
            <a:gdLst/>
            <a:ahLst/>
            <a:cxnLst/>
            <a:rect l="l" t="t" r="r" b="b"/>
            <a:pathLst>
              <a:path w="4929505" h="1214755">
                <a:moveTo>
                  <a:pt x="0" y="1214450"/>
                </a:moveTo>
                <a:lnTo>
                  <a:pt x="4929250" y="1214450"/>
                </a:lnTo>
                <a:lnTo>
                  <a:pt x="4929250" y="0"/>
                </a:lnTo>
                <a:lnTo>
                  <a:pt x="0" y="0"/>
                </a:lnTo>
                <a:lnTo>
                  <a:pt x="0" y="121445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30650" y="2798735"/>
            <a:ext cx="5181600" cy="1500505"/>
          </a:xfrm>
          <a:custGeom>
            <a:avLst/>
            <a:gdLst/>
            <a:ahLst/>
            <a:cxnLst/>
            <a:rect l="l" t="t" r="r" b="b"/>
            <a:pathLst>
              <a:path w="4929505" h="1500504">
                <a:moveTo>
                  <a:pt x="0" y="1500251"/>
                </a:moveTo>
                <a:lnTo>
                  <a:pt x="4929250" y="1500251"/>
                </a:lnTo>
                <a:lnTo>
                  <a:pt x="4929250" y="0"/>
                </a:lnTo>
                <a:lnTo>
                  <a:pt x="0" y="0"/>
                </a:lnTo>
                <a:lnTo>
                  <a:pt x="0" y="150025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25399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49860" y="4401180"/>
            <a:ext cx="5181600" cy="1676400"/>
          </a:xfrm>
          <a:custGeom>
            <a:avLst/>
            <a:gdLst/>
            <a:ahLst/>
            <a:cxnLst/>
            <a:rect l="l" t="t" r="r" b="b"/>
            <a:pathLst>
              <a:path w="4929505" h="1143635">
                <a:moveTo>
                  <a:pt x="0" y="1143012"/>
                </a:moveTo>
                <a:lnTo>
                  <a:pt x="4929250" y="1143012"/>
                </a:lnTo>
                <a:lnTo>
                  <a:pt x="4929250" y="0"/>
                </a:lnTo>
                <a:lnTo>
                  <a:pt x="0" y="0"/>
                </a:lnTo>
                <a:lnTo>
                  <a:pt x="0" y="114301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056290" y="1579075"/>
            <a:ext cx="1923473" cy="80791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ru-RU" sz="1600" b="1" spc="-5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СЕМЕНОВ</a:t>
            </a:r>
            <a:endParaRPr sz="1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ВАДИМ АЛЕКСАНДРОВИЧ</a:t>
            </a:r>
            <a:endParaRPr sz="1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74764" y="4833631"/>
            <a:ext cx="1904999" cy="8884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08305">
              <a:lnSpc>
                <a:spcPct val="120000"/>
              </a:lnSpc>
              <a:spcBef>
                <a:spcPts val="100"/>
              </a:spcBef>
            </a:pPr>
            <a:r>
              <a:rPr lang="ru-RU" sz="1600" b="1" spc="-5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ИДИАТУЛЛИН </a:t>
            </a:r>
            <a:endParaRPr lang="ru-RU" sz="1600" b="1" spc="-5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R="408305">
              <a:lnSpc>
                <a:spcPct val="120000"/>
              </a:lnSpc>
              <a:spcBef>
                <a:spcPts val="100"/>
              </a:spcBef>
            </a:pPr>
            <a:r>
              <a:rPr lang="ru-RU" sz="1600" b="1" spc="-5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АНТОН</a:t>
            </a:r>
            <a:endParaRPr sz="1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r>
              <a:rPr lang="ru-RU" sz="1600" b="1" spc="-5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РАФИКОВИЧ</a:t>
            </a:r>
            <a:endParaRPr sz="1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86098" y="3163260"/>
            <a:ext cx="1600200" cy="82073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ru-RU" sz="1600" b="1" spc="-5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ЗВОНКОВА АННА</a:t>
            </a:r>
          </a:p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ru-RU" sz="1600" b="1" spc="-5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ГРИГОРЬЕВНА</a:t>
            </a:r>
            <a:endParaRPr sz="1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105403" y="1464082"/>
            <a:ext cx="2895600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Мэр города Черемхово</a:t>
            </a:r>
          </a:p>
          <a:p>
            <a:pPr marL="288000">
              <a:lnSpc>
                <a:spcPct val="100000"/>
              </a:lnSpc>
              <a:spcBef>
                <a:spcPts val="580"/>
              </a:spcBef>
            </a:pPr>
            <a:r>
              <a:rPr lang="en-US" sz="1200" dirty="0">
                <a:latin typeface="Tahoma"/>
                <a:cs typeface="Tahoma"/>
              </a:rPr>
              <a:t>8</a:t>
            </a:r>
            <a:r>
              <a:rPr lang="ru-RU" sz="1200" dirty="0" smtClean="0">
                <a:latin typeface="Tahoma"/>
                <a:cs typeface="Tahoma"/>
              </a:rPr>
              <a:t> </a:t>
            </a:r>
            <a:r>
              <a:rPr lang="ru-RU" sz="1200" spc="5" dirty="0">
                <a:latin typeface="Tahoma"/>
                <a:cs typeface="Tahoma"/>
              </a:rPr>
              <a:t>(39546)</a:t>
            </a:r>
            <a:r>
              <a:rPr lang="ru-RU" sz="1200" spc="-85" dirty="0">
                <a:latin typeface="Tahoma"/>
                <a:cs typeface="Tahoma"/>
              </a:rPr>
              <a:t> </a:t>
            </a:r>
            <a:r>
              <a:rPr lang="ru-RU" sz="1200" dirty="0">
                <a:latin typeface="Tahoma"/>
                <a:cs typeface="Tahoma"/>
              </a:rPr>
              <a:t>5-25-42</a:t>
            </a:r>
          </a:p>
          <a:p>
            <a:pPr marL="288000">
              <a:lnSpc>
                <a:spcPct val="100000"/>
              </a:lnSpc>
              <a:spcBef>
                <a:spcPts val="480"/>
              </a:spcBef>
            </a:pPr>
            <a:endParaRPr lang="ru-RU" sz="1200" spc="-5" dirty="0" smtClean="0">
              <a:latin typeface="Tahoma"/>
              <a:cs typeface="Tahoma"/>
              <a:hlinkClick r:id="rId3"/>
            </a:endParaRPr>
          </a:p>
          <a:p>
            <a:pPr marL="288000">
              <a:lnSpc>
                <a:spcPct val="100000"/>
              </a:lnSpc>
              <a:spcBef>
                <a:spcPts val="480"/>
              </a:spcBef>
            </a:pPr>
            <a:r>
              <a:rPr lang="en-US" sz="1200" spc="-5" dirty="0" smtClean="0">
                <a:latin typeface="Tahoma"/>
                <a:cs typeface="Tahoma"/>
                <a:hlinkClick r:id="rId3"/>
              </a:rPr>
              <a:t>inform</a:t>
            </a:r>
            <a:r>
              <a:rPr lang="ru-RU" sz="1200" spc="-5" dirty="0">
                <a:latin typeface="Tahoma"/>
                <a:cs typeface="Tahoma"/>
                <a:hlinkClick r:id="rId3"/>
              </a:rPr>
              <a:t>@admcher.ru</a:t>
            </a:r>
            <a:endParaRPr lang="ru-RU" sz="1200" dirty="0">
              <a:latin typeface="Tahoma"/>
              <a:cs typeface="Tahoma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170934" y="2877008"/>
            <a:ext cx="2819400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З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аместитель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мэра города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по экономическим вопросам</a:t>
            </a:r>
            <a:endParaRPr lang="ru-RU" sz="1300" b="1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  <a:p>
            <a:pPr marL="288000">
              <a:lnSpc>
                <a:spcPct val="100000"/>
              </a:lnSpc>
              <a:spcBef>
                <a:spcPts val="580"/>
              </a:spcBef>
            </a:pPr>
            <a:r>
              <a:rPr lang="en-US" sz="1200" dirty="0">
                <a:latin typeface="Tahoma"/>
                <a:cs typeface="Tahoma"/>
              </a:rPr>
              <a:t>8</a:t>
            </a:r>
            <a:r>
              <a:rPr lang="ru-RU" sz="1200" dirty="0" smtClean="0">
                <a:latin typeface="Tahoma"/>
                <a:cs typeface="Tahoma"/>
              </a:rPr>
              <a:t> </a:t>
            </a:r>
            <a:r>
              <a:rPr lang="ru-RU" sz="1200" spc="5" dirty="0">
                <a:latin typeface="Tahoma"/>
                <a:cs typeface="Tahoma"/>
              </a:rPr>
              <a:t>(39546)</a:t>
            </a:r>
            <a:r>
              <a:rPr lang="ru-RU" sz="1200" spc="-85" dirty="0">
                <a:latin typeface="Tahoma"/>
                <a:cs typeface="Tahoma"/>
              </a:rPr>
              <a:t> </a:t>
            </a:r>
            <a:r>
              <a:rPr lang="ru-RU" sz="1200" dirty="0">
                <a:latin typeface="Tahoma"/>
                <a:cs typeface="Tahoma"/>
              </a:rPr>
              <a:t>5-17-22</a:t>
            </a:r>
          </a:p>
          <a:p>
            <a:pPr marL="288000">
              <a:lnSpc>
                <a:spcPct val="100000"/>
              </a:lnSpc>
              <a:spcBef>
                <a:spcPts val="480"/>
              </a:spcBef>
            </a:pPr>
            <a:endParaRPr lang="ru-RU" sz="1200" spc="-5" dirty="0" smtClean="0">
              <a:latin typeface="Tahoma"/>
              <a:cs typeface="Tahoma"/>
              <a:hlinkClick r:id="rId3"/>
            </a:endParaRPr>
          </a:p>
          <a:p>
            <a:pPr marL="288000">
              <a:lnSpc>
                <a:spcPct val="100000"/>
              </a:lnSpc>
              <a:spcBef>
                <a:spcPts val="480"/>
              </a:spcBef>
            </a:pPr>
            <a:r>
              <a:rPr lang="en-US" sz="1200" spc="-5" dirty="0" smtClean="0">
                <a:latin typeface="Tahoma"/>
                <a:cs typeface="Tahoma"/>
                <a:hlinkClick r:id="rId3"/>
              </a:rPr>
              <a:t>invest</a:t>
            </a:r>
            <a:r>
              <a:rPr lang="ru-RU" sz="1200" spc="-5" dirty="0" smtClean="0">
                <a:latin typeface="Tahoma"/>
                <a:cs typeface="Tahoma"/>
                <a:hlinkClick r:id="rId3"/>
              </a:rPr>
              <a:t>@admcher.ru</a:t>
            </a:r>
            <a:endParaRPr lang="ru-RU" sz="1200" dirty="0">
              <a:latin typeface="Tahoma"/>
              <a:cs typeface="Tahoma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193694" y="4528932"/>
            <a:ext cx="3048000" cy="140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Начальник отдела экономического развития</a:t>
            </a:r>
          </a:p>
          <a:p>
            <a:pPr>
              <a:lnSpc>
                <a:spcPct val="100000"/>
              </a:lnSpc>
            </a:pPr>
            <a:endParaRPr lang="ru-RU" sz="1000" b="1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  <a:p>
            <a:pPr marL="288000">
              <a:lnSpc>
                <a:spcPct val="100000"/>
              </a:lnSpc>
              <a:spcBef>
                <a:spcPts val="580"/>
              </a:spcBef>
            </a:pPr>
            <a:r>
              <a:rPr lang="en-US" sz="1200" dirty="0">
                <a:latin typeface="Tahoma"/>
                <a:cs typeface="Tahoma"/>
              </a:rPr>
              <a:t>8</a:t>
            </a:r>
            <a:r>
              <a:rPr lang="ru-RU" sz="1200" dirty="0" smtClean="0">
                <a:latin typeface="Tahoma"/>
                <a:cs typeface="Tahoma"/>
              </a:rPr>
              <a:t> </a:t>
            </a:r>
            <a:r>
              <a:rPr lang="ru-RU" sz="1200" spc="5" dirty="0">
                <a:latin typeface="Tahoma"/>
                <a:cs typeface="Tahoma"/>
              </a:rPr>
              <a:t>(39546)</a:t>
            </a:r>
            <a:r>
              <a:rPr lang="ru-RU" sz="1200" spc="-85" dirty="0">
                <a:latin typeface="Tahoma"/>
                <a:cs typeface="Tahoma"/>
              </a:rPr>
              <a:t> </a:t>
            </a:r>
            <a:r>
              <a:rPr lang="ru-RU" sz="1200" dirty="0" smtClean="0">
                <a:latin typeface="Tahoma"/>
                <a:cs typeface="Tahoma"/>
              </a:rPr>
              <a:t>5-</a:t>
            </a:r>
            <a:r>
              <a:rPr lang="en-US" sz="1200" dirty="0" smtClean="0">
                <a:latin typeface="Tahoma"/>
                <a:cs typeface="Tahoma"/>
              </a:rPr>
              <a:t>24</a:t>
            </a:r>
            <a:r>
              <a:rPr lang="ru-RU" sz="1200" dirty="0" smtClean="0">
                <a:latin typeface="Tahoma"/>
                <a:cs typeface="Tahoma"/>
              </a:rPr>
              <a:t>-</a:t>
            </a:r>
            <a:r>
              <a:rPr lang="en-US" sz="1200" dirty="0" smtClean="0">
                <a:latin typeface="Tahoma"/>
                <a:cs typeface="Tahoma"/>
              </a:rPr>
              <a:t>4</a:t>
            </a:r>
            <a:r>
              <a:rPr lang="ru-RU" sz="1200" dirty="0" smtClean="0">
                <a:latin typeface="Tahoma"/>
                <a:cs typeface="Tahoma"/>
              </a:rPr>
              <a:t>7</a:t>
            </a:r>
            <a:endParaRPr lang="ru-RU" sz="1200" dirty="0">
              <a:latin typeface="Tahoma"/>
              <a:cs typeface="Tahoma"/>
            </a:endParaRPr>
          </a:p>
          <a:p>
            <a:pPr marL="288000">
              <a:lnSpc>
                <a:spcPct val="100000"/>
              </a:lnSpc>
              <a:spcBef>
                <a:spcPts val="480"/>
              </a:spcBef>
            </a:pPr>
            <a:endParaRPr lang="ru-RU" sz="1200" spc="-5" dirty="0" smtClean="0">
              <a:latin typeface="Tahoma"/>
              <a:cs typeface="Tahoma"/>
              <a:hlinkClick r:id="rId4"/>
            </a:endParaRPr>
          </a:p>
          <a:p>
            <a:pPr marL="288000">
              <a:lnSpc>
                <a:spcPct val="100000"/>
              </a:lnSpc>
              <a:spcBef>
                <a:spcPts val="480"/>
              </a:spcBef>
            </a:pPr>
            <a:r>
              <a:rPr lang="en-US" sz="1200" spc="-5" dirty="0" smtClean="0">
                <a:latin typeface="Tahoma"/>
                <a:cs typeface="Tahoma"/>
                <a:hlinkClick r:id="rId4"/>
              </a:rPr>
              <a:t>econom</a:t>
            </a:r>
            <a:r>
              <a:rPr lang="ru-RU" sz="1200" spc="-5" dirty="0" smtClean="0">
                <a:latin typeface="Tahoma"/>
                <a:cs typeface="Tahoma"/>
                <a:hlinkClick r:id="rId4"/>
              </a:rPr>
              <a:t>@admcher.ru</a:t>
            </a:r>
            <a:endParaRPr lang="ru-RU" sz="1200" dirty="0">
              <a:latin typeface="Tahoma"/>
              <a:cs typeface="Tahoma"/>
            </a:endParaRPr>
          </a:p>
        </p:txBody>
      </p:sp>
      <p:pic>
        <p:nvPicPr>
          <p:cNvPr id="2050" name="Picture 2" descr="C:\Documents and Settings\Idiatullin\Рабочий стол\значок телеф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1638" y="1793355"/>
            <a:ext cx="241300" cy="241300"/>
          </a:xfrm>
          <a:prstGeom prst="rect">
            <a:avLst/>
          </a:prstGeom>
          <a:noFill/>
        </p:spPr>
      </p:pic>
      <p:pic>
        <p:nvPicPr>
          <p:cNvPr id="2051" name="Picture 3" descr="C:\Documents and Settings\Idiatullin\Рабочий стол\значок e mai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1638" y="2279411"/>
            <a:ext cx="241200" cy="241200"/>
          </a:xfrm>
          <a:prstGeom prst="rect">
            <a:avLst/>
          </a:prstGeom>
          <a:noFill/>
        </p:spPr>
      </p:pic>
      <p:pic>
        <p:nvPicPr>
          <p:cNvPr id="21" name="Picture 2" descr="C:\Documents and Settings\Idiatullin\Рабочий стол\значок телеф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4388" y="3428337"/>
            <a:ext cx="241300" cy="241300"/>
          </a:xfrm>
          <a:prstGeom prst="rect">
            <a:avLst/>
          </a:prstGeom>
          <a:noFill/>
        </p:spPr>
      </p:pic>
      <p:pic>
        <p:nvPicPr>
          <p:cNvPr id="22" name="Picture 3" descr="C:\Documents and Settings\Idiatullin\Рабочий стол\значок e mai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9307" y="3887433"/>
            <a:ext cx="241200" cy="241200"/>
          </a:xfrm>
          <a:prstGeom prst="rect">
            <a:avLst/>
          </a:prstGeom>
          <a:noFill/>
        </p:spPr>
      </p:pic>
      <p:pic>
        <p:nvPicPr>
          <p:cNvPr id="24" name="Picture 2" descr="C:\Documents and Settings\Idiatullin\Рабочий стол\значок телеф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9360" y="5165846"/>
            <a:ext cx="241300" cy="241200"/>
          </a:xfrm>
          <a:prstGeom prst="rect">
            <a:avLst/>
          </a:prstGeom>
          <a:noFill/>
        </p:spPr>
      </p:pic>
      <p:pic>
        <p:nvPicPr>
          <p:cNvPr id="25" name="Picture 3" descr="C:\Documents and Settings\Idiatullin\Рабочий стол\значок e mai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9460" y="5693245"/>
            <a:ext cx="241200" cy="241200"/>
          </a:xfrm>
          <a:prstGeom prst="rect">
            <a:avLst/>
          </a:prstGeom>
          <a:noFill/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0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Рисунок 1" descr="gerb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>
            <a:spLocks/>
          </p:cNvSpPr>
          <p:nvPr/>
        </p:nvSpPr>
        <p:spPr>
          <a:xfrm>
            <a:off x="152400" y="1295400"/>
            <a:ext cx="609600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normalizeH="0" baseline="0" noProof="0" dirty="0" smtClean="0">
                <a:solidFill>
                  <a:schemeClr val="tx2">
                    <a:lumMod val="50000"/>
                  </a:schemeClr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ЧЕРЕМХОВО ОТКРЫТ</a:t>
            </a:r>
            <a:r>
              <a:rPr kumimoji="0" lang="ru-RU" sz="3200" b="1" i="0" u="none" strike="noStrike" kern="0" normalizeH="0" noProof="0" dirty="0" smtClean="0">
                <a:solidFill>
                  <a:schemeClr val="tx2">
                    <a:lumMod val="50000"/>
                  </a:schemeClr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 </a:t>
            </a: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normalizeH="0" noProof="0" dirty="0" smtClean="0">
                <a:solidFill>
                  <a:schemeClr val="tx2">
                    <a:lumMod val="50000"/>
                  </a:schemeClr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ДЛЯ КАЖДОГО</a:t>
            </a:r>
            <a:r>
              <a:rPr kumimoji="0" lang="ru-RU" sz="3200" b="1" i="0" u="none" strike="noStrike" kern="0" normalizeH="0" noProof="0" dirty="0">
                <a:solidFill>
                  <a:schemeClr val="tx2">
                    <a:lumMod val="50000"/>
                  </a:schemeClr>
                </a:solidFill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!</a:t>
            </a:r>
            <a:endParaRPr kumimoji="0" lang="ru-RU" sz="3200" b="1" i="0" u="none" strike="noStrike" kern="0" normalizeH="0" baseline="0" noProof="0" dirty="0">
              <a:solidFill>
                <a:schemeClr val="tx2">
                  <a:lumMod val="50000"/>
                </a:schemeClr>
              </a:solidFill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23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Рисунок 1" descr="ger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762000"/>
            <a:ext cx="8077200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b="1" spc="-5" dirty="0" smtClean="0">
                <a:latin typeface="Tahoma"/>
                <a:cs typeface="Tahoma"/>
              </a:rPr>
              <a:t>Приложение 1: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-5" dirty="0" smtClean="0">
                <a:latin typeface="Tahoma"/>
                <a:cs typeface="Tahoma"/>
              </a:rPr>
              <a:t>ПРЕИМУЩЕСТВА </a:t>
            </a:r>
            <a:r>
              <a:rPr sz="2400" b="1" spc="-5" dirty="0">
                <a:latin typeface="Tahoma"/>
                <a:cs typeface="Tahoma"/>
              </a:rPr>
              <a:t>ТОСЭР </a:t>
            </a:r>
            <a:r>
              <a:rPr sz="2400" b="1" dirty="0">
                <a:latin typeface="Tahoma"/>
                <a:cs typeface="Tahoma"/>
              </a:rPr>
              <a:t>ДЛЯ</a:t>
            </a:r>
            <a:r>
              <a:rPr sz="2400" b="1" spc="-3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ИНВЕСТОРОВ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2747896"/>
            <a:ext cx="99186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latin typeface="Tahoma"/>
                <a:cs typeface="Tahoma"/>
              </a:rPr>
              <a:t>НАЛОГ НА</a:t>
            </a:r>
            <a:r>
              <a:rPr sz="800" b="1" spc="-40" dirty="0">
                <a:latin typeface="Tahoma"/>
                <a:cs typeface="Tahoma"/>
              </a:rPr>
              <a:t> </a:t>
            </a:r>
            <a:r>
              <a:rPr sz="800" b="1" spc="-5" dirty="0">
                <a:latin typeface="Tahoma"/>
                <a:cs typeface="Tahoma"/>
              </a:rPr>
              <a:t>ПРИБЫЛЬ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4060" y="1984531"/>
            <a:ext cx="750311" cy="728243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41987" y="6049910"/>
            <a:ext cx="991869" cy="45719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4095" y="0"/>
                </a:lnTo>
              </a:path>
            </a:pathLst>
          </a:custGeom>
          <a:ln w="72007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6668" y="5701984"/>
            <a:ext cx="99186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latin typeface="Tahoma"/>
                <a:cs typeface="Tahoma"/>
              </a:rPr>
              <a:t>НАЛОГ НА</a:t>
            </a:r>
            <a:r>
              <a:rPr sz="800" b="1" spc="135" dirty="0">
                <a:latin typeface="Tahoma"/>
                <a:cs typeface="Tahoma"/>
              </a:rPr>
              <a:t> </a:t>
            </a:r>
            <a:r>
              <a:rPr sz="800" b="1" spc="-5" dirty="0">
                <a:latin typeface="Tahoma"/>
                <a:cs typeface="Tahoma"/>
              </a:rPr>
              <a:t>ИМУЩЕСТВО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1433" y="4905874"/>
            <a:ext cx="860229" cy="725866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28283" y="1850972"/>
            <a:ext cx="734956" cy="772017"/>
          </a:xfrm>
          <a:prstGeom prst="rect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648200" y="2667000"/>
            <a:ext cx="110344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0100"/>
              </a:lnSpc>
              <a:spcBef>
                <a:spcPts val="100"/>
              </a:spcBef>
            </a:pPr>
            <a:r>
              <a:rPr sz="800" b="1" spc="-5" dirty="0">
                <a:latin typeface="Tahoma"/>
                <a:cs typeface="Tahoma"/>
              </a:rPr>
              <a:t>СТРАХОВЫЕ ВЗНОСЫ  </a:t>
            </a:r>
            <a:r>
              <a:rPr sz="800" b="1" dirty="0">
                <a:latin typeface="Tahoma"/>
                <a:cs typeface="Tahoma"/>
              </a:rPr>
              <a:t>В</a:t>
            </a:r>
            <a:r>
              <a:rPr sz="800" b="1" spc="-65" dirty="0">
                <a:latin typeface="Tahoma"/>
                <a:cs typeface="Tahoma"/>
              </a:rPr>
              <a:t> </a:t>
            </a:r>
            <a:r>
              <a:rPr sz="800" b="1" spc="-5" dirty="0">
                <a:latin typeface="Tahoma"/>
                <a:cs typeface="Tahoma"/>
              </a:rPr>
              <a:t>ГОСУДАРСТВЕННЫЕ  </a:t>
            </a:r>
            <a:r>
              <a:rPr sz="800" b="1" spc="-5" dirty="0" smtClean="0">
                <a:latin typeface="Tahoma"/>
                <a:cs typeface="Tahoma"/>
              </a:rPr>
              <a:t>ВНЕБЮДЖЕТНЫЕ  </a:t>
            </a:r>
            <a:r>
              <a:rPr sz="800" b="1" spc="-5" dirty="0">
                <a:latin typeface="Tahoma"/>
                <a:cs typeface="Tahoma"/>
              </a:rPr>
              <a:t>ФОНДЫ </a:t>
            </a:r>
            <a:r>
              <a:rPr sz="800" b="1" dirty="0">
                <a:latin typeface="Tahoma"/>
                <a:cs typeface="Tahoma"/>
              </a:rPr>
              <a:t>РФ В</a:t>
            </a:r>
            <a:r>
              <a:rPr sz="800" b="1" spc="-35" dirty="0">
                <a:latin typeface="Tahoma"/>
                <a:cs typeface="Tahoma"/>
              </a:rPr>
              <a:t> </a:t>
            </a:r>
            <a:r>
              <a:rPr sz="800" b="1" dirty="0">
                <a:latin typeface="Tahoma"/>
                <a:cs typeface="Tahoma"/>
              </a:rPr>
              <a:t>Т.Ч.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684951" y="3493062"/>
            <a:ext cx="1063790" cy="45719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4095" y="0"/>
                </a:lnTo>
              </a:path>
            </a:pathLst>
          </a:custGeom>
          <a:ln w="72007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200400" y="5334000"/>
            <a:ext cx="76200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Tahoma"/>
                <a:cs typeface="Tahoma"/>
              </a:rPr>
              <a:t>5</a:t>
            </a:r>
            <a:r>
              <a:rPr sz="1600" b="1" spc="-20" dirty="0">
                <a:latin typeface="Tahoma"/>
                <a:cs typeface="Tahoma"/>
              </a:rPr>
              <a:t> </a:t>
            </a:r>
            <a:r>
              <a:rPr sz="1600" b="1" dirty="0" smtClean="0">
                <a:latin typeface="Tahoma"/>
                <a:cs typeface="Tahoma"/>
              </a:rPr>
              <a:t>ЛЕТ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19400" y="5334000"/>
            <a:ext cx="295656" cy="2956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99085" y="1653223"/>
            <a:ext cx="1440353" cy="863698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600" b="1" spc="5" dirty="0">
                <a:solidFill>
                  <a:srgbClr val="FF5050"/>
                </a:solidFill>
                <a:latin typeface="Tahoma"/>
                <a:cs typeface="Tahoma"/>
              </a:rPr>
              <a:t>0%</a:t>
            </a:r>
            <a:endParaRPr sz="1600" b="1" dirty="0">
              <a:latin typeface="Tahoma"/>
              <a:cs typeface="Tahoma"/>
            </a:endParaRPr>
          </a:p>
          <a:p>
            <a:pPr marL="23495">
              <a:lnSpc>
                <a:spcPct val="100000"/>
              </a:lnSpc>
              <a:spcBef>
                <a:spcPts val="95"/>
              </a:spcBef>
            </a:pPr>
            <a:r>
              <a:rPr sz="800" b="1" spc="-10" dirty="0">
                <a:latin typeface="Tahoma"/>
                <a:cs typeface="Tahoma"/>
              </a:rPr>
              <a:t>ФЕДЕРАЛЬНЫЙ</a:t>
            </a:r>
            <a:r>
              <a:rPr sz="800" b="1" spc="30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БЮДЖЕТ</a:t>
            </a:r>
            <a:endParaRPr sz="800" b="1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600" b="1" spc="5" dirty="0" smtClean="0">
                <a:solidFill>
                  <a:srgbClr val="FF5050"/>
                </a:solidFill>
                <a:latin typeface="Tahoma"/>
                <a:cs typeface="Tahoma"/>
              </a:rPr>
              <a:t>0%</a:t>
            </a:r>
            <a:endParaRPr sz="1600" b="1" dirty="0">
              <a:latin typeface="Tahoma"/>
              <a:cs typeface="Tahoma"/>
            </a:endParaRPr>
          </a:p>
          <a:p>
            <a:pPr marL="23495">
              <a:lnSpc>
                <a:spcPct val="100000"/>
              </a:lnSpc>
              <a:spcBef>
                <a:spcPts val="95"/>
              </a:spcBef>
            </a:pPr>
            <a:r>
              <a:rPr sz="800" b="1" spc="-5" dirty="0">
                <a:latin typeface="Tahoma"/>
                <a:cs typeface="Tahoma"/>
              </a:rPr>
              <a:t>РЕГИОНАЛЬНЫЙ</a:t>
            </a:r>
            <a:r>
              <a:rPr sz="800" b="1" spc="-15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БЮДЖЕТ</a:t>
            </a:r>
            <a:endParaRPr sz="800" b="1" dirty="0"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72106" y="1999330"/>
            <a:ext cx="295656" cy="2956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597664" y="3838399"/>
            <a:ext cx="1098843" cy="7059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ru-RU" sz="16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3%</a:t>
            </a:r>
            <a:endParaRPr sz="1600" b="1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800" b="1" spc="-5" dirty="0">
                <a:latin typeface="Tahoma"/>
                <a:cs typeface="Tahoma"/>
              </a:rPr>
              <a:t>ОБЫЧНАЯ СТАВКА</a:t>
            </a:r>
            <a:r>
              <a:rPr sz="800" b="1" spc="-80" dirty="0">
                <a:latin typeface="Tahoma"/>
                <a:cs typeface="Tahoma"/>
              </a:rPr>
              <a:t> </a:t>
            </a:r>
            <a:r>
              <a:rPr sz="800" b="1" spc="-5" dirty="0">
                <a:latin typeface="Tahoma"/>
                <a:cs typeface="Tahoma"/>
              </a:rPr>
              <a:t>В</a:t>
            </a:r>
            <a:endParaRPr sz="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800" b="1" spc="-10" dirty="0">
                <a:latin typeface="Tahoma"/>
                <a:cs typeface="Tahoma"/>
              </a:rPr>
              <a:t>ФЕДЕРАЛЬНЫЙ</a:t>
            </a:r>
            <a:r>
              <a:rPr sz="800" b="1" spc="20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БЮДЖЕТ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18957" y="3996960"/>
            <a:ext cx="305243" cy="3151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180410" y="3825846"/>
            <a:ext cx="1236346" cy="7187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17%</a:t>
            </a:r>
            <a:endParaRPr sz="1600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700"/>
              </a:spcBef>
            </a:pPr>
            <a:r>
              <a:rPr sz="800" b="1" spc="-5" dirty="0">
                <a:latin typeface="Tahoma"/>
                <a:cs typeface="Tahoma"/>
              </a:rPr>
              <a:t>ОБЫЧНАЯ СТАВКА В  РЕГИОНАЛЬНЫЙ</a:t>
            </a:r>
            <a:r>
              <a:rPr sz="800" b="1" spc="-55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БЮДЖЕТ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29615" y="1623842"/>
            <a:ext cx="631766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5050"/>
                </a:solidFill>
                <a:latin typeface="Tahoma"/>
                <a:cs typeface="Tahoma"/>
              </a:rPr>
              <a:t>7,</a:t>
            </a:r>
            <a:r>
              <a:rPr sz="1600" b="1" spc="5" dirty="0">
                <a:solidFill>
                  <a:srgbClr val="FF5050"/>
                </a:solidFill>
                <a:latin typeface="Tahoma"/>
                <a:cs typeface="Tahoma"/>
              </a:rPr>
              <a:t>6</a:t>
            </a:r>
            <a:r>
              <a:rPr sz="1600" b="1" dirty="0">
                <a:solidFill>
                  <a:srgbClr val="FF5050"/>
                </a:solidFill>
                <a:latin typeface="Tahoma"/>
                <a:cs typeface="Tahoma"/>
              </a:rPr>
              <a:t>%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15000" y="1905000"/>
            <a:ext cx="1676400" cy="702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/>
            <a:r>
              <a:rPr sz="800" b="1" spc="-10" dirty="0">
                <a:latin typeface="Tahoma"/>
                <a:cs typeface="Tahoma"/>
              </a:rPr>
              <a:t>ПЕНСИОННЫЙ ФОНД </a:t>
            </a:r>
            <a:r>
              <a:rPr lang="ru-RU" sz="12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6%</a:t>
            </a:r>
            <a:endParaRPr lang="ru-RU" sz="1200" b="1" spc="-5" dirty="0">
              <a:latin typeface="Tahoma"/>
              <a:cs typeface="Tahoma"/>
            </a:endParaRPr>
          </a:p>
          <a:p>
            <a:pPr marR="5080"/>
            <a:r>
              <a:rPr sz="800" b="1" spc="-10" dirty="0">
                <a:latin typeface="Tahoma"/>
                <a:cs typeface="Tahoma"/>
              </a:rPr>
              <a:t>ФОНД СОЦИАЛЬНОГО  </a:t>
            </a:r>
            <a:r>
              <a:rPr sz="800" b="1" spc="-5" dirty="0">
                <a:latin typeface="Tahoma"/>
                <a:cs typeface="Tahoma"/>
              </a:rPr>
              <a:t>СТРАХОВАНИЯ</a:t>
            </a:r>
            <a:r>
              <a:rPr sz="800" b="1" dirty="0">
                <a:latin typeface="Tahoma"/>
                <a:cs typeface="Tahoma"/>
              </a:rPr>
              <a:t> </a:t>
            </a:r>
            <a:r>
              <a:rPr lang="ru-RU" sz="12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1,5%</a:t>
            </a:r>
            <a:endParaRPr lang="ru-RU" sz="1200" b="1" spc="-5" dirty="0">
              <a:latin typeface="Tahoma"/>
              <a:cs typeface="Tahoma"/>
            </a:endParaRPr>
          </a:p>
          <a:p>
            <a:r>
              <a:rPr sz="800" b="1" spc="-10" dirty="0">
                <a:latin typeface="Tahoma"/>
                <a:cs typeface="Tahoma"/>
              </a:rPr>
              <a:t>ФОНД ОМС</a:t>
            </a:r>
            <a:r>
              <a:rPr sz="800" b="1" spc="30" dirty="0">
                <a:latin typeface="Tahoma"/>
                <a:cs typeface="Tahoma"/>
              </a:rPr>
              <a:t> </a:t>
            </a:r>
            <a:r>
              <a:rPr lang="ru-RU" sz="12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0,1%</a:t>
            </a:r>
            <a:endParaRPr lang="ru-RU" sz="1200" b="1" spc="-5" dirty="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96201" y="1676400"/>
            <a:ext cx="1447799" cy="109645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 dirty="0">
                <a:latin typeface="Tahoma"/>
                <a:cs typeface="Tahoma"/>
              </a:rPr>
              <a:t>10</a:t>
            </a:r>
            <a:r>
              <a:rPr sz="1600" b="1" spc="-60" dirty="0">
                <a:latin typeface="Tahoma"/>
                <a:cs typeface="Tahoma"/>
              </a:rPr>
              <a:t> </a:t>
            </a:r>
            <a:r>
              <a:rPr sz="1600" b="1" dirty="0" smtClean="0">
                <a:latin typeface="Tahoma"/>
                <a:cs typeface="Tahoma"/>
              </a:rPr>
              <a:t>ЛЕТ</a:t>
            </a:r>
            <a:endParaRPr lang="ru-RU" sz="1600" b="1" dirty="0" smtClean="0">
              <a:latin typeface="Tahoma"/>
              <a:cs typeface="Tahoma"/>
            </a:endParaRPr>
          </a:p>
          <a:p>
            <a:pPr marL="12700">
              <a:spcBef>
                <a:spcPts val="270"/>
              </a:spcBef>
            </a:pPr>
            <a:r>
              <a:rPr lang="ru-RU" sz="800" b="1" spc="-5" dirty="0" smtClean="0">
                <a:latin typeface="Tahoma"/>
                <a:cs typeface="Tahoma"/>
              </a:rPr>
              <a:t>ДЛЯ РЕЗИДЕНТОВ, ПОЛУЧИВШИХ СТАТУС В ТЕЧЕНИЕ ПЕРВЫХ 3 ЛЕТ С МОМЕНТА СОЗДАНИЯ ТОСЭР</a:t>
            </a:r>
            <a:endParaRPr lang="ru-RU" sz="800" dirty="0" smtClean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endParaRPr sz="800" dirty="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09078" y="2922783"/>
            <a:ext cx="71290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30%</a:t>
            </a:r>
            <a:endParaRPr sz="1600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  <a:p>
            <a:pPr marL="12700" marR="90805">
              <a:lnSpc>
                <a:spcPct val="100000"/>
              </a:lnSpc>
              <a:spcBef>
                <a:spcPts val="10"/>
              </a:spcBef>
            </a:pPr>
            <a:r>
              <a:rPr sz="800" b="1" spc="-10" dirty="0">
                <a:latin typeface="Tahoma"/>
                <a:cs typeface="Tahoma"/>
              </a:rPr>
              <a:t>О</a:t>
            </a:r>
            <a:r>
              <a:rPr sz="800" b="1" spc="-5" dirty="0">
                <a:latin typeface="Tahoma"/>
                <a:cs typeface="Tahoma"/>
              </a:rPr>
              <a:t>БЫЧ</a:t>
            </a:r>
            <a:r>
              <a:rPr sz="800" b="1" spc="-10" dirty="0">
                <a:latin typeface="Tahoma"/>
                <a:cs typeface="Tahoma"/>
              </a:rPr>
              <a:t>Н</a:t>
            </a:r>
            <a:r>
              <a:rPr sz="800" b="1" spc="-5" dirty="0">
                <a:latin typeface="Tahoma"/>
                <a:cs typeface="Tahoma"/>
              </a:rPr>
              <a:t>АЯ  СТАВКА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05600" y="2895600"/>
            <a:ext cx="2590800" cy="57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/>
            <a:r>
              <a:rPr sz="800" b="1" spc="-10" dirty="0">
                <a:latin typeface="Tahoma"/>
                <a:cs typeface="Tahoma"/>
              </a:rPr>
              <a:t>ПЕНСИОННЫЙ ФОНД</a:t>
            </a:r>
            <a:r>
              <a:rPr lang="ru-RU" sz="800" b="1" spc="-10" dirty="0">
                <a:latin typeface="Tahoma"/>
                <a:cs typeface="Tahoma"/>
              </a:rPr>
              <a:t> </a:t>
            </a:r>
            <a:r>
              <a:rPr lang="ru-RU" sz="12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22%</a:t>
            </a:r>
            <a:endParaRPr lang="ru-RU" sz="1200" b="1" spc="-5" dirty="0">
              <a:latin typeface="Tahoma"/>
              <a:cs typeface="Tahoma"/>
            </a:endParaRPr>
          </a:p>
          <a:p>
            <a:r>
              <a:rPr sz="800" b="1" spc="-10" dirty="0">
                <a:latin typeface="Tahoma"/>
                <a:cs typeface="Tahoma"/>
              </a:rPr>
              <a:t>ФОНД СОЦИАЛЬНОГО </a:t>
            </a:r>
            <a:r>
              <a:rPr sz="800" b="1" spc="-5" dirty="0">
                <a:latin typeface="Tahoma"/>
                <a:cs typeface="Tahoma"/>
              </a:rPr>
              <a:t>СТРАХОВАНИЯ</a:t>
            </a:r>
            <a:r>
              <a:rPr lang="ru-RU" sz="800" b="1" spc="5" dirty="0">
                <a:latin typeface="Tahoma"/>
                <a:cs typeface="Tahoma"/>
              </a:rPr>
              <a:t> </a:t>
            </a:r>
            <a:r>
              <a:rPr lang="ru-RU" sz="12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2,9%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  <a:p>
            <a:r>
              <a:rPr sz="800" b="1" spc="-10" dirty="0">
                <a:latin typeface="Tahoma"/>
                <a:cs typeface="Tahoma"/>
              </a:rPr>
              <a:t>ФОНД ОМС</a:t>
            </a:r>
            <a:r>
              <a:rPr sz="800" b="1" spc="30" dirty="0">
                <a:latin typeface="Tahoma"/>
                <a:cs typeface="Tahoma"/>
              </a:rPr>
              <a:t> </a:t>
            </a:r>
            <a:r>
              <a:rPr lang="ru-RU" sz="12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5,1%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296502" y="1919697"/>
            <a:ext cx="295655" cy="2956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63836" y="5698070"/>
            <a:ext cx="295655" cy="2956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279758" y="5564069"/>
            <a:ext cx="1751996" cy="607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1,</a:t>
            </a:r>
            <a:r>
              <a:rPr sz="16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5</a:t>
            </a:r>
            <a:r>
              <a:rPr sz="1600" b="1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%</a:t>
            </a:r>
            <a:endParaRPr sz="1600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  <a:p>
            <a:pPr marL="12700" marR="180340">
              <a:lnSpc>
                <a:spcPct val="100000"/>
              </a:lnSpc>
              <a:spcBef>
                <a:spcPts val="760"/>
              </a:spcBef>
            </a:pPr>
            <a:r>
              <a:rPr sz="800" b="1" spc="-5" dirty="0">
                <a:latin typeface="Tahoma"/>
                <a:cs typeface="Tahoma"/>
              </a:rPr>
              <a:t>ОБЫЧНАЯ СТАВКА</a:t>
            </a:r>
            <a:r>
              <a:rPr sz="800" b="1" spc="-65" dirty="0">
                <a:latin typeface="Tahoma"/>
                <a:cs typeface="Tahoma"/>
              </a:rPr>
              <a:t> </a:t>
            </a:r>
            <a:r>
              <a:rPr sz="800" b="1" spc="-5" dirty="0">
                <a:latin typeface="Tahoma"/>
                <a:cs typeface="Tahoma"/>
              </a:rPr>
              <a:t>В  </a:t>
            </a:r>
            <a:r>
              <a:rPr sz="800" b="1" spc="-10" dirty="0">
                <a:latin typeface="Tahoma"/>
                <a:cs typeface="Tahoma"/>
              </a:rPr>
              <a:t>МЕСТНЫЙ</a:t>
            </a:r>
            <a:r>
              <a:rPr sz="800" b="1" spc="-5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БЮДЖЕТ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47109" y="6302194"/>
            <a:ext cx="295656" cy="2956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648798" y="6136524"/>
            <a:ext cx="2038659" cy="59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2,</a:t>
            </a:r>
            <a:r>
              <a:rPr sz="16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2</a:t>
            </a:r>
            <a:r>
              <a:rPr sz="1600" b="1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%</a:t>
            </a:r>
            <a:endParaRPr sz="1600" dirty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  <a:p>
            <a:pPr marL="12700" marR="76835">
              <a:lnSpc>
                <a:spcPct val="100000"/>
              </a:lnSpc>
              <a:spcBef>
                <a:spcPts val="700"/>
              </a:spcBef>
            </a:pPr>
            <a:r>
              <a:rPr sz="800" b="1" spc="-5" dirty="0">
                <a:latin typeface="Tahoma"/>
                <a:cs typeface="Tahoma"/>
              </a:rPr>
              <a:t>ОБЫЧНАЯ СТАВКА В  РЕГИОНАЛЬНЫЙ</a:t>
            </a:r>
            <a:r>
              <a:rPr sz="800" b="1" spc="-35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БЮДЖЕТ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808891" y="4751497"/>
            <a:ext cx="48888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" dirty="0">
                <a:solidFill>
                  <a:srgbClr val="FF5050"/>
                </a:solidFill>
                <a:latin typeface="Tahoma"/>
                <a:cs typeface="Tahoma"/>
              </a:rPr>
              <a:t>0%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808891" y="5030041"/>
            <a:ext cx="1198212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b="1" spc="-5" dirty="0">
                <a:latin typeface="Tahoma"/>
                <a:cs typeface="Tahoma"/>
              </a:rPr>
              <a:t>НАЛОГ</a:t>
            </a:r>
            <a:r>
              <a:rPr lang="ru-RU" sz="800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НА</a:t>
            </a:r>
            <a:r>
              <a:rPr sz="800" b="1" spc="-45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ЗЕМЛЮ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19200" y="3048000"/>
            <a:ext cx="1486697" cy="4212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600" b="1" spc="5" dirty="0" smtClean="0">
                <a:solidFill>
                  <a:srgbClr val="FF5050"/>
                </a:solidFill>
                <a:latin typeface="Tahoma"/>
                <a:cs typeface="Tahoma"/>
              </a:rPr>
              <a:t>10</a:t>
            </a:r>
            <a:r>
              <a:rPr sz="1600" b="1" spc="5" dirty="0">
                <a:solidFill>
                  <a:srgbClr val="FF5050"/>
                </a:solidFill>
                <a:latin typeface="Tahoma"/>
                <a:cs typeface="Tahoma"/>
              </a:rPr>
              <a:t>%</a:t>
            </a:r>
            <a:endParaRPr lang="ru-RU" sz="1600" dirty="0">
              <a:solidFill>
                <a:srgbClr val="FF5050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800" b="1" spc="-5" dirty="0">
                <a:latin typeface="Tahoma"/>
                <a:cs typeface="Tahoma"/>
              </a:rPr>
              <a:t>РЕГИОНАЛЬНЫЙ</a:t>
            </a:r>
            <a:r>
              <a:rPr sz="800" b="1" spc="-15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БЮДЖЕТ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726665" y="4908455"/>
            <a:ext cx="947163" cy="736973"/>
          </a:xfrm>
          <a:prstGeom prst="rect">
            <a:avLst/>
          </a:prstGeom>
          <a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219200" y="5257800"/>
            <a:ext cx="1474506" cy="391774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600" b="1" spc="5" dirty="0">
                <a:solidFill>
                  <a:srgbClr val="FF5050"/>
                </a:solidFill>
                <a:latin typeface="Tahoma"/>
                <a:cs typeface="Tahoma"/>
              </a:rPr>
              <a:t>0%</a:t>
            </a:r>
            <a:endParaRPr sz="1600" dirty="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sz="800" b="1" spc="-5" dirty="0">
                <a:latin typeface="Tahoma"/>
                <a:cs typeface="Tahoma"/>
              </a:rPr>
              <a:t>РЕГИОНАЛЬНЫЙ</a:t>
            </a:r>
            <a:r>
              <a:rPr sz="800" b="1" spc="-15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БЮДЖЕТ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726665" y="5649446"/>
            <a:ext cx="97574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latin typeface="Tahoma"/>
                <a:cs typeface="Tahoma"/>
              </a:rPr>
              <a:t>НАЛОГ НА</a:t>
            </a:r>
            <a:r>
              <a:rPr sz="800" b="1" spc="120" dirty="0">
                <a:latin typeface="Tahoma"/>
                <a:cs typeface="Tahoma"/>
              </a:rPr>
              <a:t> </a:t>
            </a:r>
            <a:r>
              <a:rPr sz="800" b="1" dirty="0">
                <a:latin typeface="Tahoma"/>
                <a:cs typeface="Tahoma"/>
              </a:rPr>
              <a:t>ЗЕМЛЮ</a:t>
            </a:r>
            <a:endParaRPr sz="800" dirty="0">
              <a:latin typeface="Tahoma"/>
              <a:cs typeface="Tahoma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3A7EE71-E3D4-4FEC-AADC-026A5821171C}"/>
              </a:ext>
            </a:extLst>
          </p:cNvPr>
          <p:cNvCxnSpPr/>
          <p:nvPr/>
        </p:nvCxnSpPr>
        <p:spPr>
          <a:xfrm>
            <a:off x="1211275" y="2699411"/>
            <a:ext cx="3174115" cy="0"/>
          </a:xfrm>
          <a:prstGeom prst="line">
            <a:avLst/>
          </a:prstGeom>
          <a:ln w="19050"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B6678029-C5E4-4A81-B6AF-388212A9C989}"/>
              </a:ext>
            </a:extLst>
          </p:cNvPr>
          <p:cNvCxnSpPr/>
          <p:nvPr/>
        </p:nvCxnSpPr>
        <p:spPr>
          <a:xfrm>
            <a:off x="1162648" y="3825846"/>
            <a:ext cx="3174115" cy="0"/>
          </a:xfrm>
          <a:prstGeom prst="line">
            <a:avLst/>
          </a:prstGeom>
          <a:ln w="19050"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1" name="object 27">
            <a:extLst>
              <a:ext uri="{FF2B5EF4-FFF2-40B4-BE49-F238E27FC236}">
                <a16:creationId xmlns:a16="http://schemas.microsoft.com/office/drawing/2014/main" id="{9C5D9573-2BEE-4A65-8E0A-A3C4F7677174}"/>
              </a:ext>
            </a:extLst>
          </p:cNvPr>
          <p:cNvSpPr/>
          <p:nvPr/>
        </p:nvSpPr>
        <p:spPr>
          <a:xfrm>
            <a:off x="1169972" y="4025720"/>
            <a:ext cx="305243" cy="3151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27">
            <a:extLst>
              <a:ext uri="{FF2B5EF4-FFF2-40B4-BE49-F238E27FC236}">
                <a16:creationId xmlns:a16="http://schemas.microsoft.com/office/drawing/2014/main" id="{FB14CDE7-63DA-4278-9C34-0902B3A10734}"/>
              </a:ext>
            </a:extLst>
          </p:cNvPr>
          <p:cNvSpPr/>
          <p:nvPr/>
        </p:nvSpPr>
        <p:spPr>
          <a:xfrm>
            <a:off x="5791200" y="2971800"/>
            <a:ext cx="305243" cy="3151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23">
            <a:extLst>
              <a:ext uri="{FF2B5EF4-FFF2-40B4-BE49-F238E27FC236}">
                <a16:creationId xmlns:a16="http://schemas.microsoft.com/office/drawing/2014/main" id="{76172811-43C3-41C5-BF99-7F7024CB0A95}"/>
              </a:ext>
            </a:extLst>
          </p:cNvPr>
          <p:cNvSpPr txBox="1"/>
          <p:nvPr/>
        </p:nvSpPr>
        <p:spPr>
          <a:xfrm>
            <a:off x="3200400" y="3048000"/>
            <a:ext cx="1317830" cy="34432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600" b="1" dirty="0">
                <a:latin typeface="Tahoma"/>
                <a:cs typeface="Tahoma"/>
              </a:rPr>
              <a:t>6-10</a:t>
            </a:r>
            <a:r>
              <a:rPr sz="1600" b="1" spc="-35" dirty="0">
                <a:latin typeface="Tahoma"/>
                <a:cs typeface="Tahoma"/>
              </a:rPr>
              <a:t> </a:t>
            </a:r>
            <a:r>
              <a:rPr sz="1600" b="1" dirty="0" smtClean="0">
                <a:latin typeface="Tahoma"/>
                <a:cs typeface="Tahoma"/>
              </a:rPr>
              <a:t>ЛЕТ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86" name="object 20">
            <a:extLst>
              <a:ext uri="{FF2B5EF4-FFF2-40B4-BE49-F238E27FC236}">
                <a16:creationId xmlns:a16="http://schemas.microsoft.com/office/drawing/2014/main" id="{BF0A894A-070C-4798-934D-612F152100EE}"/>
              </a:ext>
            </a:extLst>
          </p:cNvPr>
          <p:cNvSpPr txBox="1"/>
          <p:nvPr/>
        </p:nvSpPr>
        <p:spPr>
          <a:xfrm>
            <a:off x="3200400" y="1981200"/>
            <a:ext cx="914399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Tahoma"/>
                <a:cs typeface="Tahoma"/>
              </a:rPr>
              <a:t>5</a:t>
            </a:r>
            <a:r>
              <a:rPr sz="1600" b="1" spc="-20" dirty="0">
                <a:latin typeface="Tahoma"/>
                <a:cs typeface="Tahoma"/>
              </a:rPr>
              <a:t> </a:t>
            </a:r>
            <a:r>
              <a:rPr sz="1600" b="1" dirty="0" smtClean="0">
                <a:latin typeface="Tahoma"/>
                <a:cs typeface="Tahoma"/>
              </a:rPr>
              <a:t>ЛЕТ</a:t>
            </a:r>
            <a:endParaRPr sz="1600" dirty="0">
              <a:latin typeface="Tahoma"/>
              <a:cs typeface="Tahoma"/>
            </a:endParaRPr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7E07BBA8-63A9-4247-865B-DC85A1024736}"/>
              </a:ext>
            </a:extLst>
          </p:cNvPr>
          <p:cNvCxnSpPr/>
          <p:nvPr/>
        </p:nvCxnSpPr>
        <p:spPr>
          <a:xfrm>
            <a:off x="1219200" y="5867400"/>
            <a:ext cx="3174115" cy="0"/>
          </a:xfrm>
          <a:prstGeom prst="line">
            <a:avLst/>
          </a:prstGeom>
          <a:ln w="19050"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9" name="object 9">
            <a:extLst>
              <a:ext uri="{FF2B5EF4-FFF2-40B4-BE49-F238E27FC236}">
                <a16:creationId xmlns:a16="http://schemas.microsoft.com/office/drawing/2014/main" id="{4D2F3444-6816-46E1-9D8E-DB9FD5CE38D6}"/>
              </a:ext>
            </a:extLst>
          </p:cNvPr>
          <p:cNvSpPr/>
          <p:nvPr/>
        </p:nvSpPr>
        <p:spPr>
          <a:xfrm>
            <a:off x="133282" y="3093993"/>
            <a:ext cx="991869" cy="45719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4095" y="0"/>
                </a:lnTo>
              </a:path>
            </a:pathLst>
          </a:custGeom>
          <a:ln w="72007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33">
            <a:extLst>
              <a:ext uri="{FF2B5EF4-FFF2-40B4-BE49-F238E27FC236}">
                <a16:creationId xmlns:a16="http://schemas.microsoft.com/office/drawing/2014/main" id="{9F16DF3F-7FD6-4CD4-B449-C622F2BC1631}"/>
              </a:ext>
            </a:extLst>
          </p:cNvPr>
          <p:cNvSpPr txBox="1"/>
          <p:nvPr/>
        </p:nvSpPr>
        <p:spPr>
          <a:xfrm>
            <a:off x="7696200" y="4876800"/>
            <a:ext cx="780321" cy="28084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lang="ru-RU" sz="1600" b="1" dirty="0" smtClean="0">
                <a:latin typeface="Tahoma"/>
                <a:cs typeface="Tahoma"/>
              </a:rPr>
              <a:t>5</a:t>
            </a:r>
            <a:r>
              <a:rPr sz="1600" b="1" spc="-60" dirty="0" smtClean="0">
                <a:latin typeface="Tahoma"/>
                <a:cs typeface="Tahoma"/>
              </a:rPr>
              <a:t> </a:t>
            </a:r>
            <a:r>
              <a:rPr sz="1600" b="1" dirty="0" smtClean="0">
                <a:latin typeface="Tahoma"/>
                <a:cs typeface="Tahoma"/>
              </a:rPr>
              <a:t>ЛЕТ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91" name="object 9">
            <a:extLst>
              <a:ext uri="{FF2B5EF4-FFF2-40B4-BE49-F238E27FC236}">
                <a16:creationId xmlns:a16="http://schemas.microsoft.com/office/drawing/2014/main" id="{CA757A19-D212-44E5-90D1-389FEF69EB4D}"/>
              </a:ext>
            </a:extLst>
          </p:cNvPr>
          <p:cNvSpPr/>
          <p:nvPr/>
        </p:nvSpPr>
        <p:spPr>
          <a:xfrm>
            <a:off x="4718600" y="5987275"/>
            <a:ext cx="991869" cy="45719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4095" y="0"/>
                </a:lnTo>
              </a:path>
            </a:pathLst>
          </a:custGeom>
          <a:ln w="72007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5746F010-FB77-4970-8B66-BDDFC3E673D0}"/>
              </a:ext>
            </a:extLst>
          </p:cNvPr>
          <p:cNvCxnSpPr>
            <a:cxnSpLocks/>
          </p:cNvCxnSpPr>
          <p:nvPr/>
        </p:nvCxnSpPr>
        <p:spPr>
          <a:xfrm flipV="1">
            <a:off x="5748741" y="2611940"/>
            <a:ext cx="3174115" cy="22098"/>
          </a:xfrm>
          <a:prstGeom prst="line">
            <a:avLst/>
          </a:prstGeom>
          <a:ln w="19050"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ED361C60-8AD1-44A4-B887-B4DE2936F621}"/>
              </a:ext>
            </a:extLst>
          </p:cNvPr>
          <p:cNvCxnSpPr>
            <a:cxnSpLocks/>
          </p:cNvCxnSpPr>
          <p:nvPr/>
        </p:nvCxnSpPr>
        <p:spPr>
          <a:xfrm flipV="1">
            <a:off x="5759855" y="5343257"/>
            <a:ext cx="3174115" cy="22098"/>
          </a:xfrm>
          <a:prstGeom prst="line">
            <a:avLst/>
          </a:prstGeom>
          <a:ln w="19050"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5" name="object 49">
            <a:extLst>
              <a:ext uri="{FF2B5EF4-FFF2-40B4-BE49-F238E27FC236}">
                <a16:creationId xmlns:a16="http://schemas.microsoft.com/office/drawing/2014/main" id="{7D3006E9-23BC-4CD7-B691-BCB6C2CC0ABC}"/>
              </a:ext>
            </a:extLst>
          </p:cNvPr>
          <p:cNvSpPr/>
          <p:nvPr/>
        </p:nvSpPr>
        <p:spPr>
          <a:xfrm>
            <a:off x="7292363" y="4919048"/>
            <a:ext cx="295655" cy="2956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67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9" name="Рисунок 1" descr="gerb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7E07BBA8-63A9-4247-865B-DC85A1024736}"/>
              </a:ext>
            </a:extLst>
          </p:cNvPr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  <a:ln w="19050"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0" name="object 24"/>
          <p:cNvSpPr/>
          <p:nvPr/>
        </p:nvSpPr>
        <p:spPr>
          <a:xfrm>
            <a:off x="2819400" y="3124200"/>
            <a:ext cx="295656" cy="2956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784237"/>
              </p:ext>
            </p:extLst>
          </p:nvPr>
        </p:nvGraphicFramePr>
        <p:xfrm>
          <a:off x="153077" y="838200"/>
          <a:ext cx="4418923" cy="5822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3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41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РАЗДЕЛ</a:t>
                      </a:r>
                      <a:endParaRPr sz="800" dirty="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solidFill>
                      <a:srgbClr val="18B6D4"/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38989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НАИМЕНОВАНИЕ ВИДОВ 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ЭКОНОМИЧЕСКОЙ 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ДЕЯТЕЛЬНОСТИ ПО</a:t>
                      </a:r>
                      <a:r>
                        <a:rPr sz="800" b="1" spc="-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ОКВЭД</a:t>
                      </a:r>
                      <a:endParaRPr sz="800" dirty="0">
                        <a:latin typeface="Tahoma"/>
                        <a:cs typeface="Tahoma"/>
                      </a:endParaRPr>
                    </a:p>
                  </a:txBody>
                  <a:tcPr marL="0" marR="0" marT="64135" marB="0">
                    <a:solidFill>
                      <a:srgbClr val="18B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9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1275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Tahoma"/>
                          <a:cs typeface="Tahoma"/>
                        </a:rPr>
                        <a:t>РАЗДЕЛ</a:t>
                      </a:r>
                      <a:r>
                        <a:rPr sz="800" b="1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b="1" spc="5" dirty="0">
                          <a:latin typeface="Tahoma"/>
                          <a:cs typeface="Tahoma"/>
                        </a:rPr>
                        <a:t>A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84CCF8"/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51371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800" b="1" dirty="0">
                          <a:latin typeface="Tahoma"/>
                          <a:cs typeface="Tahoma"/>
                        </a:rPr>
                        <a:t>СЕЛЬСКОЕ, ЛЕСНОЕ ХОЗЯЙСТВО,</a:t>
                      </a:r>
                      <a:r>
                        <a:rPr sz="800" b="1" spc="-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b="1" dirty="0">
                          <a:latin typeface="Tahoma"/>
                          <a:cs typeface="Tahoma"/>
                        </a:rPr>
                        <a:t>ОХОТА,  РЫБОЛОВСТВО И</a:t>
                      </a:r>
                      <a:r>
                        <a:rPr sz="800" b="1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b="1" dirty="0">
                          <a:latin typeface="Tahoma"/>
                          <a:cs typeface="Tahoma"/>
                        </a:rPr>
                        <a:t>РЫБОВОДСТВО</a:t>
                      </a:r>
                      <a:endParaRPr sz="800" dirty="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solidFill>
                      <a:srgbClr val="84C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3510"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b="1" dirty="0">
                          <a:latin typeface="Tahoma"/>
                          <a:cs typeface="Tahoma"/>
                        </a:rPr>
                        <a:t>Класс</a:t>
                      </a:r>
                      <a:r>
                        <a:rPr sz="800" b="1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b="1" dirty="0">
                          <a:latin typeface="Tahoma"/>
                          <a:cs typeface="Tahoma"/>
                        </a:rPr>
                        <a:t>01.</a:t>
                      </a:r>
                      <a:endParaRPr sz="800" dirty="0">
                        <a:latin typeface="Tahoma"/>
                        <a:cs typeface="Tahoma"/>
                      </a:endParaRPr>
                    </a:p>
                    <a:p>
                      <a:pPr marL="64800" marR="28257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-5" dirty="0">
                          <a:latin typeface="Tahoma"/>
                          <a:cs typeface="Tahoma"/>
                        </a:rPr>
                        <a:t>Растениеводство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и 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животноводство, охота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и 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предоставление</a:t>
                      </a:r>
                      <a:endParaRPr sz="800" dirty="0">
                        <a:latin typeface="Tahoma"/>
                        <a:cs typeface="Tahoma"/>
                      </a:endParaRPr>
                    </a:p>
                    <a:p>
                      <a:pPr marL="64800" marR="5715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-5" dirty="0">
                          <a:latin typeface="Tahoma"/>
                          <a:cs typeface="Tahoma"/>
                        </a:rPr>
                        <a:t>соответствующих услуг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в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этих 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областях</a:t>
                      </a: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-5" dirty="0">
                          <a:latin typeface="Tahoma"/>
                          <a:cs typeface="Tahoma"/>
                        </a:rPr>
                        <a:t>Подклассы:</a:t>
                      </a:r>
                      <a:endParaRPr sz="800" dirty="0">
                        <a:latin typeface="Tahoma"/>
                        <a:cs typeface="Tahoma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-5" dirty="0">
                          <a:latin typeface="Tahoma"/>
                          <a:cs typeface="Tahoma"/>
                        </a:rPr>
                        <a:t>01.1. Выращивание однолетних</a:t>
                      </a:r>
                      <a:r>
                        <a:rPr sz="8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культур</a:t>
                      </a:r>
                      <a:endParaRPr lang="ru-RU" sz="800" spc="-5" dirty="0">
                        <a:latin typeface="Tahoma"/>
                        <a:cs typeface="Tahoma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spc="-5" dirty="0">
                          <a:latin typeface="Tahoma"/>
                          <a:cs typeface="Tahoma"/>
                        </a:rPr>
                        <a:t>01.2. Выращивание многолетних культур</a:t>
                      </a: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spc="-5" dirty="0">
                          <a:latin typeface="Tahoma"/>
                          <a:cs typeface="Tahoma"/>
                        </a:rPr>
                        <a:t>01.3. Выращивание рассады</a:t>
                      </a: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spc="-5" dirty="0">
                          <a:latin typeface="Tahoma"/>
                          <a:cs typeface="Tahoma"/>
                        </a:rPr>
                        <a:t>01.4. Животноводство</a:t>
                      </a: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spc="-5" dirty="0">
                          <a:latin typeface="Tahoma"/>
                          <a:cs typeface="Tahoma"/>
                        </a:rPr>
                        <a:t>01.5. Смешанное</a:t>
                      </a:r>
                      <a:r>
                        <a:rPr lang="ru-RU" sz="800" spc="-5" baseline="0" dirty="0">
                          <a:latin typeface="Tahoma"/>
                          <a:cs typeface="Tahoma"/>
                        </a:rPr>
                        <a:t> сельское хозяйство</a:t>
                      </a: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spc="-5" baseline="0" dirty="0">
                          <a:latin typeface="Tahoma"/>
                          <a:cs typeface="Tahoma"/>
                        </a:rPr>
                        <a:t>01.6. Деятельность вспомогательная в области производства сельскохозяйственных культур и послеуборочной обработки сельхозпродукции</a:t>
                      </a: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spc="-5" baseline="0" dirty="0">
                          <a:latin typeface="Tahoma"/>
                          <a:cs typeface="Tahoma"/>
                        </a:rPr>
                        <a:t>01.7. Охота, отлов и отстрел диких животных, включая представление услуг в этих областях</a:t>
                      </a:r>
                      <a:endParaRPr sz="800" dirty="0">
                        <a:latin typeface="Tahoma"/>
                        <a:cs typeface="Tahoma"/>
                      </a:endParaRPr>
                    </a:p>
                  </a:txBody>
                  <a:tcPr marL="0" marR="0" marT="7239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>
                          <a:latin typeface="Tahoma"/>
                          <a:cs typeface="Tahoma"/>
                        </a:rPr>
                        <a:t>Класс 02.</a:t>
                      </a: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dirty="0">
                          <a:latin typeface="Tahoma"/>
                          <a:cs typeface="Tahoma"/>
                        </a:rPr>
                        <a:t>Лесоводство и лесозаготовки</a:t>
                      </a:r>
                      <a:endParaRPr sz="800" dirty="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Кроме подклассов:</a:t>
                      </a: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02.1. Лесоводство и прочая лесохозяйственная</a:t>
                      </a:r>
                      <a:r>
                        <a:rPr lang="ru-RU" sz="800" baseline="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деятельность</a:t>
                      </a:r>
                      <a:endParaRPr lang="ru-RU" sz="8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02.2. Лесозаготовки</a:t>
                      </a: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02.4. Предоставление услуг в области лесоводства и лесозаготовок</a:t>
                      </a:r>
                      <a:endParaRPr sz="8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614"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b="1" dirty="0">
                          <a:latin typeface="Tahoma"/>
                          <a:cs typeface="Tahoma"/>
                        </a:rPr>
                        <a:t>РАЗДЕЛ</a:t>
                      </a:r>
                      <a:r>
                        <a:rPr sz="800" b="1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b="1" spc="5" dirty="0">
                          <a:latin typeface="Tahoma"/>
                          <a:cs typeface="Tahoma"/>
                        </a:rPr>
                        <a:t>C</a:t>
                      </a:r>
                      <a:endParaRPr sz="800" dirty="0">
                        <a:latin typeface="Tahoma"/>
                        <a:cs typeface="Tahoma"/>
                      </a:endParaRPr>
                    </a:p>
                  </a:txBody>
                  <a:tcPr marL="0" marR="0" marT="76200" marB="0">
                    <a:solidFill>
                      <a:srgbClr val="84CCF8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1" dirty="0">
                          <a:latin typeface="Tahoma"/>
                          <a:cs typeface="Tahoma"/>
                        </a:rPr>
                        <a:t>ОБРАБАТЫВАЮЩИЕ</a:t>
                      </a:r>
                      <a:r>
                        <a:rPr sz="800" b="1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b="1" spc="-5" dirty="0">
                          <a:latin typeface="Tahoma"/>
                          <a:cs typeface="Tahoma"/>
                        </a:rPr>
                        <a:t>ПРОИЗВОДСТВА</a:t>
                      </a:r>
                      <a:endParaRPr sz="800" dirty="0">
                        <a:latin typeface="Tahoma"/>
                        <a:cs typeface="Tahoma"/>
                      </a:endParaRPr>
                    </a:p>
                  </a:txBody>
                  <a:tcPr marL="0" marR="0" marT="76200" marB="0">
                    <a:solidFill>
                      <a:srgbClr val="84C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9135"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b="1" dirty="0">
                          <a:latin typeface="Tahoma"/>
                          <a:cs typeface="Tahoma"/>
                        </a:rPr>
                        <a:t>Класс</a:t>
                      </a:r>
                      <a:r>
                        <a:rPr sz="800" b="1" spc="-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b="1" dirty="0">
                          <a:latin typeface="Tahoma"/>
                          <a:cs typeface="Tahoma"/>
                        </a:rPr>
                        <a:t>10.</a:t>
                      </a:r>
                      <a:endParaRPr sz="800" dirty="0">
                        <a:latin typeface="Tahoma"/>
                        <a:cs typeface="Tahoma"/>
                      </a:endParaRPr>
                    </a:p>
                    <a:p>
                      <a:pPr marL="64800" marR="35242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dirty="0">
                          <a:latin typeface="Tahoma"/>
                          <a:cs typeface="Tahoma"/>
                        </a:rPr>
                        <a:t>Производство</a:t>
                      </a:r>
                      <a:r>
                        <a:rPr sz="800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пищевых  продуктов</a:t>
                      </a:r>
                      <a:endParaRPr sz="8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Подклассы: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10.1. Переработка и консервирование мяса и мясной пищевой продукции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10.2. Переработка и консервирование рыбы, ракообразных и моллюсков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10.3. Переработка и консервирование фруктов и овощей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10.4. Производство растительных и животных масел и жиров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10.5. Производство молочной продукции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10.6. Производство продуктов мукомольной и крупяной промышленности, крахмала и крахмалосодержащих продуктов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10.7. Производство хлебобулочных и мучных кондитерских изделий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10.8. Производство прочих пищевых продуктов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10.9. Производство готовых кормов для животных</a:t>
                      </a:r>
                    </a:p>
                  </a:txBody>
                  <a:tcPr marL="0" marR="0" marT="1841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b="1" dirty="0">
                          <a:latin typeface="Tahoma"/>
                          <a:cs typeface="Tahoma"/>
                        </a:rPr>
                        <a:t>Класс</a:t>
                      </a:r>
                      <a:r>
                        <a:rPr sz="800" b="1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b="1" dirty="0">
                          <a:latin typeface="Tahoma"/>
                          <a:cs typeface="Tahoma"/>
                        </a:rPr>
                        <a:t>16.</a:t>
                      </a:r>
                      <a:endParaRPr sz="800" dirty="0">
                        <a:latin typeface="Tahoma"/>
                        <a:cs typeface="Tahoma"/>
                      </a:endParaRPr>
                    </a:p>
                    <a:p>
                      <a:pPr marL="64800" marR="23304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dirty="0">
                          <a:latin typeface="Tahoma"/>
                          <a:cs typeface="Tahoma"/>
                        </a:rPr>
                        <a:t>Обработка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древесины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и 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производство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изделий</a:t>
                      </a:r>
                      <a:r>
                        <a:rPr sz="8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из 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дерева и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пробки,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кроме 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мебели,</a:t>
                      </a:r>
                      <a:r>
                        <a:rPr sz="8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производство</a:t>
                      </a:r>
                      <a:endParaRPr sz="800" dirty="0">
                        <a:latin typeface="Tahoma"/>
                        <a:cs typeface="Tahoma"/>
                      </a:endParaRP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dirty="0">
                          <a:latin typeface="Tahoma"/>
                          <a:cs typeface="Tahoma"/>
                        </a:rPr>
                        <a:t>изделий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из соломки</a:t>
                      </a:r>
                      <a:r>
                        <a:rPr sz="800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и</a:t>
                      </a: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-5" dirty="0">
                          <a:latin typeface="Tahoma"/>
                          <a:cs typeface="Tahoma"/>
                        </a:rPr>
                        <a:t>материалов </a:t>
                      </a:r>
                      <a:r>
                        <a:rPr sz="800" spc="5" dirty="0">
                          <a:latin typeface="Tahoma"/>
                          <a:cs typeface="Tahoma"/>
                        </a:rPr>
                        <a:t>для</a:t>
                      </a:r>
                      <a:r>
                        <a:rPr sz="8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плетения</a:t>
                      </a:r>
                      <a:endParaRPr sz="800" dirty="0">
                        <a:latin typeface="Tahoma"/>
                        <a:cs typeface="Tahoma"/>
                      </a:endParaRPr>
                    </a:p>
                  </a:txBody>
                  <a:tcPr marL="0" marR="0" marT="4191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800" spc="-5" dirty="0">
                        <a:latin typeface="Tahoma"/>
                        <a:cs typeface="Tahoma"/>
                      </a:endParaRP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-5" dirty="0">
                          <a:latin typeface="Tahoma"/>
                          <a:cs typeface="Tahoma"/>
                        </a:rPr>
                        <a:t>Подклассы:</a:t>
                      </a:r>
                      <a:endParaRPr sz="800" dirty="0">
                        <a:latin typeface="Tahoma"/>
                        <a:cs typeface="Tahoma"/>
                      </a:endParaRPr>
                    </a:p>
                    <a:p>
                      <a:pPr marL="64800" lvl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  <a:tabLst>
                          <a:tab pos="297815" algn="l"/>
                        </a:tabLst>
                      </a:pPr>
                      <a:r>
                        <a:rPr lang="ru-RU" sz="800" spc="-5" dirty="0">
                          <a:latin typeface="Tahoma"/>
                          <a:cs typeface="Tahoma"/>
                        </a:rPr>
                        <a:t>16.1.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Распиловка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и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строгание древесины</a:t>
                      </a:r>
                      <a:endParaRPr sz="800" dirty="0">
                        <a:latin typeface="Tahoma"/>
                        <a:cs typeface="Tahoma"/>
                      </a:endParaRPr>
                    </a:p>
                    <a:p>
                      <a:pPr marL="64800" marR="352425" lvl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  <a:tabLst>
                          <a:tab pos="297815" algn="l"/>
                        </a:tabLst>
                      </a:pPr>
                      <a:r>
                        <a:rPr lang="ru-RU" sz="800" dirty="0">
                          <a:latin typeface="Tahoma"/>
                          <a:cs typeface="Tahoma"/>
                        </a:rPr>
                        <a:t>16.2.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Производство изделий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из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дерева,</a:t>
                      </a:r>
                      <a:r>
                        <a:rPr sz="800" spc="-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пробки,  соломки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и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материалов </a:t>
                      </a:r>
                      <a:r>
                        <a:rPr sz="800" spc="5" dirty="0">
                          <a:latin typeface="Tahoma"/>
                          <a:cs typeface="Tahoma"/>
                        </a:rPr>
                        <a:t>для</a:t>
                      </a:r>
                      <a:r>
                        <a:rPr sz="8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spc="-5" dirty="0">
                          <a:latin typeface="Tahoma"/>
                          <a:cs typeface="Tahoma"/>
                        </a:rPr>
                        <a:t>плетения</a:t>
                      </a:r>
                      <a:endParaRPr sz="8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636962"/>
              </p:ext>
            </p:extLst>
          </p:nvPr>
        </p:nvGraphicFramePr>
        <p:xfrm>
          <a:off x="4589365" y="838200"/>
          <a:ext cx="4418923" cy="5822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7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1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8041"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b="1" dirty="0">
                          <a:latin typeface="Tahoma" pitchFamily="34" charset="0"/>
                          <a:cs typeface="Tahoma" pitchFamily="34" charset="0"/>
                        </a:rPr>
                        <a:t>Класс</a:t>
                      </a:r>
                      <a:r>
                        <a:rPr sz="800" b="1" spc="-15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b="1" dirty="0">
                          <a:latin typeface="Tahoma" pitchFamily="34" charset="0"/>
                          <a:cs typeface="Tahoma" pitchFamily="34" charset="0"/>
                        </a:rPr>
                        <a:t>21.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Производство</a:t>
                      </a:r>
                      <a:r>
                        <a:rPr sz="800" spc="-40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лекарственных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средств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и</a:t>
                      </a:r>
                      <a:r>
                        <a:rPr sz="800" spc="-15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материалов,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64800" marR="6921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применяемых в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медицинских 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целях</a:t>
                      </a:r>
                    </a:p>
                  </a:txBody>
                  <a:tcPr marL="0" marR="0" marT="3048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Подклассы: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53975" lvl="1">
                        <a:lnSpc>
                          <a:spcPct val="100000"/>
                        </a:lnSpc>
                        <a:buNone/>
                        <a:tabLst>
                          <a:tab pos="297815" algn="l"/>
                        </a:tabLst>
                      </a:pPr>
                      <a:r>
                        <a:rPr lang="ru-RU" sz="800" dirty="0">
                          <a:latin typeface="Tahoma" pitchFamily="34" charset="0"/>
                          <a:cs typeface="Tahoma" pitchFamily="34" charset="0"/>
                        </a:rPr>
                        <a:t>21.1.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Производство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фармацевтических</a:t>
                      </a:r>
                      <a:r>
                        <a:rPr sz="800" spc="-35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субстанций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53975" marR="288290" lvl="1">
                        <a:lnSpc>
                          <a:spcPct val="100000"/>
                        </a:lnSpc>
                        <a:buNone/>
                        <a:tabLst>
                          <a:tab pos="297815" algn="l"/>
                        </a:tabLst>
                      </a:pPr>
                      <a:r>
                        <a:rPr lang="ru-RU" sz="800" dirty="0">
                          <a:latin typeface="Tahoma" pitchFamily="34" charset="0"/>
                          <a:cs typeface="Tahoma" pitchFamily="34" charset="0"/>
                        </a:rPr>
                        <a:t>21.2.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Производство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лекарственных препаратов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и 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материалов,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применяемых в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медицинских</a:t>
                      </a:r>
                      <a:r>
                        <a:rPr sz="800" spc="-25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целях</a:t>
                      </a:r>
                    </a:p>
                  </a:txBody>
                  <a:tcPr marL="0" marR="0" marT="87630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492"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b="1" dirty="0">
                          <a:latin typeface="Tahoma" pitchFamily="34" charset="0"/>
                          <a:cs typeface="Tahoma" pitchFamily="34" charset="0"/>
                        </a:rPr>
                        <a:t>Класс</a:t>
                      </a:r>
                      <a:r>
                        <a:rPr sz="800" b="1" spc="-15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b="1" dirty="0">
                          <a:latin typeface="Tahoma" pitchFamily="34" charset="0"/>
                          <a:cs typeface="Tahoma" pitchFamily="34" charset="0"/>
                        </a:rPr>
                        <a:t>22.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64800" marR="15684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Производство резиновых</a:t>
                      </a:r>
                      <a:r>
                        <a:rPr sz="800" spc="-110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и 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пластмассовых</a:t>
                      </a:r>
                      <a:r>
                        <a:rPr sz="800" spc="-30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изделий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953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Подклассы: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297815" lvl="1" indent="-243840">
                        <a:lnSpc>
                          <a:spcPct val="100000"/>
                        </a:lnSpc>
                        <a:buNone/>
                        <a:tabLst>
                          <a:tab pos="297815" algn="l"/>
                        </a:tabLst>
                      </a:pPr>
                      <a:r>
                        <a:rPr lang="ru-RU" sz="800" dirty="0">
                          <a:latin typeface="Tahoma" pitchFamily="34" charset="0"/>
                          <a:cs typeface="Tahoma" pitchFamily="34" charset="0"/>
                        </a:rPr>
                        <a:t>22.1.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Производство резиновых</a:t>
                      </a:r>
                      <a:r>
                        <a:rPr sz="800" spc="-35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изделий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297815" lvl="1" indent="-243840">
                        <a:lnSpc>
                          <a:spcPct val="100000"/>
                        </a:lnSpc>
                        <a:buNone/>
                        <a:tabLst>
                          <a:tab pos="297815" algn="l"/>
                        </a:tabLst>
                      </a:pPr>
                      <a:r>
                        <a:rPr lang="ru-RU" sz="800" dirty="0">
                          <a:latin typeface="Tahoma" pitchFamily="34" charset="0"/>
                          <a:cs typeface="Tahoma" pitchFamily="34" charset="0"/>
                        </a:rPr>
                        <a:t>22.2.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Производство изделий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из</a:t>
                      </a:r>
                      <a:r>
                        <a:rPr sz="800" spc="-40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пластмасс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953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4436"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>
                          <a:latin typeface="Tahoma" pitchFamily="34" charset="0"/>
                          <a:cs typeface="Tahoma" pitchFamily="34" charset="0"/>
                        </a:rPr>
                        <a:t>Класс</a:t>
                      </a:r>
                      <a:r>
                        <a:rPr lang="ru-RU" sz="800" b="1" spc="-15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800" b="1" dirty="0">
                          <a:latin typeface="Tahoma" pitchFamily="34" charset="0"/>
                          <a:cs typeface="Tahoma" pitchFamily="34" charset="0"/>
                        </a:rPr>
                        <a:t>23.</a:t>
                      </a:r>
                      <a:endParaRPr lang="ru-RU" sz="8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dirty="0">
                          <a:latin typeface="Tahoma" pitchFamily="34" charset="0"/>
                          <a:cs typeface="Tahoma" pitchFamily="34" charset="0"/>
                        </a:rPr>
                        <a:t>Производство</a:t>
                      </a:r>
                      <a:r>
                        <a:rPr lang="ru-RU" sz="800" spc="-30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800" spc="-5" dirty="0">
                          <a:latin typeface="Tahoma" pitchFamily="34" charset="0"/>
                          <a:cs typeface="Tahoma" pitchFamily="34" charset="0"/>
                        </a:rPr>
                        <a:t>прочей</a:t>
                      </a:r>
                      <a:endParaRPr lang="ru-RU" sz="8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698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dirty="0">
                          <a:latin typeface="Tahoma" pitchFamily="34" charset="0"/>
                          <a:cs typeface="Tahoma" pitchFamily="34" charset="0"/>
                        </a:rPr>
                        <a:t>Подклассы: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23.1. Производство стекла и изделий из стекла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23.2. Производство огнеупорных изделий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23.3. Производство строительных керамических материалов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23.4. Производство прочих фарфоровых и керамических изделий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23.5. Производство цемента, извести и гипса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23.6. Производство изделий из бетона, цемента и гипса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23.7. Резка, обработка и отделка камня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23.9. Производство абразивных и неметаллических минеральных изделий, не включенных в другие группировки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52069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4354"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b="1" dirty="0">
                          <a:latin typeface="Tahoma" pitchFamily="34" charset="0"/>
                          <a:cs typeface="Tahoma" pitchFamily="34" charset="0"/>
                        </a:rPr>
                        <a:t>Класс</a:t>
                      </a:r>
                      <a:r>
                        <a:rPr sz="800" b="1" spc="-15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b="1" dirty="0">
                          <a:latin typeface="Tahoma" pitchFamily="34" charset="0"/>
                          <a:cs typeface="Tahoma" pitchFamily="34" charset="0"/>
                        </a:rPr>
                        <a:t>25.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64800" marR="20764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Производство </a:t>
                      </a:r>
                      <a:r>
                        <a:rPr sz="800" spc="-5" dirty="0">
                          <a:latin typeface="Tahoma" pitchFamily="34" charset="0"/>
                          <a:cs typeface="Tahoma" pitchFamily="34" charset="0"/>
                        </a:rPr>
                        <a:t>готовых  металлических изделий, 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кроме машин</a:t>
                      </a:r>
                      <a:r>
                        <a:rPr sz="800" spc="-30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и</a:t>
                      </a:r>
                    </a:p>
                    <a:p>
                      <a:pPr marL="64800">
                        <a:lnSpc>
                          <a:spcPts val="825"/>
                        </a:lnSpc>
                        <a:spcBef>
                          <a:spcPts val="0"/>
                        </a:spcBef>
                      </a:pPr>
                      <a:r>
                        <a:rPr sz="800" dirty="0">
                          <a:latin typeface="Tahoma" pitchFamily="34" charset="0"/>
                          <a:cs typeface="Tahoma" pitchFamily="34" charset="0"/>
                        </a:rPr>
                        <a:t>оборудования</a:t>
                      </a: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Подклассы: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25.1. Производство строительных металлических конструкций и изделий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25.2. Производство металлических цистерн, резервуаров и прочих емкостей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25.3. Производство паровых котлов, кроме котлов центрального отопления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25.4. Производство оружия и боеприпасов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25.5. Ковка, прессование, штамповка и профилирование; изготовление изделий методом порошковой металлургии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25.6. Обработка металлов и нанесение покрытий на металлы; механическая обработка металлов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25.7. Производство прочих готовых металлических изделий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25.9. Производство ножевых изделий и столовых приборов, инструментов и универсальных скобяных изделий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769">
                <a:tc>
                  <a:txBody>
                    <a:bodyPr/>
                    <a:lstStyle/>
                    <a:p>
                      <a:pPr marL="64800">
                        <a:lnSpc>
                          <a:spcPts val="825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>
                          <a:latin typeface="Tahoma" pitchFamily="34" charset="0"/>
                          <a:cs typeface="Tahoma" pitchFamily="34" charset="0"/>
                        </a:rPr>
                        <a:t>Класс 28. </a:t>
                      </a:r>
                    </a:p>
                    <a:p>
                      <a:pPr marL="64800">
                        <a:lnSpc>
                          <a:spcPts val="825"/>
                        </a:lnSpc>
                        <a:spcBef>
                          <a:spcPts val="0"/>
                        </a:spcBef>
                      </a:pPr>
                      <a:r>
                        <a:rPr lang="ru-RU" sz="800" dirty="0">
                          <a:latin typeface="Tahoma" pitchFamily="34" charset="0"/>
                          <a:cs typeface="Tahoma" pitchFamily="34" charset="0"/>
                        </a:rPr>
                        <a:t>Производство прочих транспортных средств и оборудования</a:t>
                      </a:r>
                      <a:endParaRPr sz="8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254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Подклассы: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28.1 . Производство машин и оборудования общего назначения</a:t>
                      </a:r>
                    </a:p>
                    <a:p>
                      <a:pPr marL="64800"/>
                      <a:r>
                        <a:rPr lang="ru-RU" sz="8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28.2. Производство прочих машин и оборудования общего назначения</a:t>
                      </a:r>
                    </a:p>
                  </a:txBody>
                  <a:tcPr marL="0" marR="0" marT="5715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19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Рисунок 1" descr="ger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3" name="object 6"/>
          <p:cNvSpPr txBox="1"/>
          <p:nvPr/>
        </p:nvSpPr>
        <p:spPr>
          <a:xfrm>
            <a:off x="1143000" y="304800"/>
            <a:ext cx="266700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b="1" dirty="0" smtClean="0">
                <a:latin typeface="Tahoma"/>
                <a:cs typeface="Tahoma"/>
              </a:rPr>
              <a:t>Приложение 2: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500037" y="5512574"/>
            <a:ext cx="1337310" cy="886460"/>
          </a:xfrm>
          <a:custGeom>
            <a:avLst/>
            <a:gdLst/>
            <a:ahLst/>
            <a:cxnLst/>
            <a:rect l="l" t="t" r="r" b="b"/>
            <a:pathLst>
              <a:path w="1337310" h="886460">
                <a:moveTo>
                  <a:pt x="0" y="885863"/>
                </a:moveTo>
                <a:lnTo>
                  <a:pt x="1336929" y="885863"/>
                </a:lnTo>
                <a:lnTo>
                  <a:pt x="1336929" y="0"/>
                </a:lnTo>
                <a:lnTo>
                  <a:pt x="0" y="0"/>
                </a:lnTo>
                <a:lnTo>
                  <a:pt x="0" y="88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638395"/>
              </p:ext>
            </p:extLst>
          </p:nvPr>
        </p:nvGraphicFramePr>
        <p:xfrm>
          <a:off x="153079" y="1022765"/>
          <a:ext cx="4251281" cy="5695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7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763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</a:pPr>
                      <a:endParaRPr sz="9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28.3. Производство машин и оборудования для сельского и лесного хозяйства</a:t>
                      </a:r>
                    </a:p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28.4. Производство станков, машин и оборудования для обработки металлов и прочих твердых материалов</a:t>
                      </a:r>
                    </a:p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28.9. Производство прочих машин специального назначения</a:t>
                      </a:r>
                      <a:endParaRPr sz="9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57150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Tahoma" pitchFamily="34" charset="0"/>
                          <a:cs typeface="Tahoma" pitchFamily="34" charset="0"/>
                        </a:rPr>
                        <a:t>Класс 30. </a:t>
                      </a:r>
                    </a:p>
                    <a:p>
                      <a:r>
                        <a:rPr lang="ru-RU" sz="900" dirty="0">
                          <a:latin typeface="Tahoma" pitchFamily="34" charset="0"/>
                          <a:cs typeface="Tahoma" pitchFamily="34" charset="0"/>
                        </a:rPr>
                        <a:t>Производство прочих транспортных средств и оборудования</a:t>
                      </a:r>
                    </a:p>
                  </a:txBody>
                  <a:tcPr marL="0" marR="0" marT="49530" marB="0">
                    <a:noFill/>
                  </a:tcPr>
                </a:tc>
                <a:tc>
                  <a:txBody>
                    <a:bodyPr/>
                    <a:lstStyle/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Подклассы:</a:t>
                      </a:r>
                    </a:p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30.1. Строительство кораблей, судов и лодок</a:t>
                      </a:r>
                    </a:p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30.2. Производство железнодорожных локомотивов и подвижного состава</a:t>
                      </a:r>
                    </a:p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30.3. Производство летательных аппаратов, включая космические, и соответствующего оборудования</a:t>
                      </a:r>
                    </a:p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30.4. Производство военных боевых машин</a:t>
                      </a:r>
                    </a:p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30.9. Производство транспортных средств и оборудования, не включенных в другие группировки</a:t>
                      </a:r>
                      <a:endParaRPr lang="ru-RU" sz="9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953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2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Tahoma" pitchFamily="34" charset="0"/>
                          <a:cs typeface="Tahoma" pitchFamily="34" charset="0"/>
                        </a:rPr>
                        <a:t>Класс</a:t>
                      </a:r>
                      <a:r>
                        <a:rPr sz="900" b="1" spc="-15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900" b="1" dirty="0">
                          <a:latin typeface="Tahoma" pitchFamily="34" charset="0"/>
                          <a:cs typeface="Tahoma" pitchFamily="34" charset="0"/>
                        </a:rPr>
                        <a:t>31.</a:t>
                      </a:r>
                      <a:endParaRPr sz="9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 pitchFamily="34" charset="0"/>
                          <a:cs typeface="Tahoma" pitchFamily="34" charset="0"/>
                        </a:rPr>
                        <a:t>Производство</a:t>
                      </a:r>
                      <a:r>
                        <a:rPr sz="900" spc="-30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900" spc="-5" dirty="0">
                          <a:latin typeface="Tahoma" pitchFamily="34" charset="0"/>
                          <a:cs typeface="Tahoma" pitchFamily="34" charset="0"/>
                        </a:rPr>
                        <a:t>мебели</a:t>
                      </a:r>
                      <a:endParaRPr sz="9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00" spc="-5" dirty="0">
                          <a:latin typeface="Tahoma" pitchFamily="34" charset="0"/>
                          <a:cs typeface="Tahoma" pitchFamily="34" charset="0"/>
                        </a:rPr>
                        <a:t>Подклассы:</a:t>
                      </a:r>
                      <a:endParaRPr sz="9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58419" marR="116839" lvl="1">
                        <a:lnSpc>
                          <a:spcPct val="100000"/>
                        </a:lnSpc>
                        <a:buNone/>
                        <a:tabLst>
                          <a:tab pos="356235" algn="l"/>
                        </a:tabLst>
                      </a:pPr>
                      <a:r>
                        <a:rPr lang="ru-RU" sz="900" dirty="0">
                          <a:latin typeface="Tahoma" pitchFamily="34" charset="0"/>
                          <a:cs typeface="Tahoma" pitchFamily="34" charset="0"/>
                        </a:rPr>
                        <a:t>31.01. </a:t>
                      </a:r>
                      <a:r>
                        <a:rPr sz="900" dirty="0">
                          <a:latin typeface="Tahoma" pitchFamily="34" charset="0"/>
                          <a:cs typeface="Tahoma" pitchFamily="34" charset="0"/>
                        </a:rPr>
                        <a:t>Производство мебели </a:t>
                      </a:r>
                      <a:r>
                        <a:rPr sz="900" spc="5" dirty="0">
                          <a:latin typeface="Tahoma" pitchFamily="34" charset="0"/>
                          <a:cs typeface="Tahoma" pitchFamily="34" charset="0"/>
                        </a:rPr>
                        <a:t>для </a:t>
                      </a:r>
                      <a:r>
                        <a:rPr sz="900" dirty="0">
                          <a:latin typeface="Tahoma" pitchFamily="34" charset="0"/>
                          <a:cs typeface="Tahoma" pitchFamily="34" charset="0"/>
                        </a:rPr>
                        <a:t>офисов и</a:t>
                      </a:r>
                      <a:r>
                        <a:rPr sz="900" spc="-135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900" dirty="0">
                          <a:latin typeface="Tahoma" pitchFamily="34" charset="0"/>
                          <a:cs typeface="Tahoma" pitchFamily="34" charset="0"/>
                        </a:rPr>
                        <a:t>предприятий  </a:t>
                      </a:r>
                      <a:r>
                        <a:rPr sz="900" spc="-5" dirty="0">
                          <a:latin typeface="Tahoma" pitchFamily="34" charset="0"/>
                          <a:cs typeface="Tahoma" pitchFamily="34" charset="0"/>
                        </a:rPr>
                        <a:t>торговли</a:t>
                      </a:r>
                      <a:endParaRPr sz="9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58419" lvl="1">
                        <a:lnSpc>
                          <a:spcPct val="100000"/>
                        </a:lnSpc>
                        <a:buNone/>
                        <a:tabLst>
                          <a:tab pos="356235" algn="l"/>
                        </a:tabLst>
                      </a:pPr>
                      <a:r>
                        <a:rPr lang="ru-RU" sz="900" dirty="0">
                          <a:latin typeface="Tahoma" pitchFamily="34" charset="0"/>
                          <a:cs typeface="Tahoma" pitchFamily="34" charset="0"/>
                        </a:rPr>
                        <a:t>31.02. </a:t>
                      </a:r>
                      <a:r>
                        <a:rPr sz="900" dirty="0">
                          <a:latin typeface="Tahoma" pitchFamily="34" charset="0"/>
                          <a:cs typeface="Tahoma" pitchFamily="34" charset="0"/>
                        </a:rPr>
                        <a:t>Производство </a:t>
                      </a:r>
                      <a:r>
                        <a:rPr sz="900" spc="-5" dirty="0">
                          <a:latin typeface="Tahoma" pitchFamily="34" charset="0"/>
                          <a:cs typeface="Tahoma" pitchFamily="34" charset="0"/>
                        </a:rPr>
                        <a:t>кухонной</a:t>
                      </a:r>
                      <a:r>
                        <a:rPr sz="900" spc="-10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900" spc="-5" dirty="0">
                          <a:latin typeface="Tahoma" pitchFamily="34" charset="0"/>
                          <a:cs typeface="Tahoma" pitchFamily="34" charset="0"/>
                        </a:rPr>
                        <a:t>мебели</a:t>
                      </a:r>
                      <a:endParaRPr sz="9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58419" lvl="1">
                        <a:lnSpc>
                          <a:spcPct val="100000"/>
                        </a:lnSpc>
                        <a:buNone/>
                        <a:tabLst>
                          <a:tab pos="356235" algn="l"/>
                        </a:tabLst>
                      </a:pPr>
                      <a:r>
                        <a:rPr lang="ru-RU" sz="900" dirty="0">
                          <a:latin typeface="Tahoma" pitchFamily="34" charset="0"/>
                          <a:cs typeface="Tahoma" pitchFamily="34" charset="0"/>
                        </a:rPr>
                        <a:t>31.03. </a:t>
                      </a:r>
                      <a:r>
                        <a:rPr sz="900" dirty="0">
                          <a:latin typeface="Tahoma" pitchFamily="34" charset="0"/>
                          <a:cs typeface="Tahoma" pitchFamily="34" charset="0"/>
                        </a:rPr>
                        <a:t>Производство</a:t>
                      </a:r>
                      <a:r>
                        <a:rPr sz="900" spc="-30" dirty="0"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sz="900" dirty="0">
                          <a:latin typeface="Tahoma" pitchFamily="34" charset="0"/>
                          <a:cs typeface="Tahoma" pitchFamily="34" charset="0"/>
                        </a:rPr>
                        <a:t>матрасов</a:t>
                      </a:r>
                      <a:endParaRPr lang="ru-RU" sz="9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58419" lvl="1">
                        <a:lnSpc>
                          <a:spcPct val="100000"/>
                        </a:lnSpc>
                        <a:buNone/>
                        <a:tabLst>
                          <a:tab pos="356235" algn="l"/>
                        </a:tabLst>
                      </a:pPr>
                      <a:r>
                        <a:rPr sz="900" spc="-5" dirty="0">
                          <a:latin typeface="Tahoma" pitchFamily="34" charset="0"/>
                          <a:cs typeface="Tahoma" pitchFamily="34" charset="0"/>
                        </a:rPr>
                        <a:t>31.09. </a:t>
                      </a:r>
                      <a:r>
                        <a:rPr sz="900" dirty="0">
                          <a:latin typeface="Tahoma" pitchFamily="34" charset="0"/>
                          <a:cs typeface="Tahoma" pitchFamily="34" charset="0"/>
                        </a:rPr>
                        <a:t>Производство прочей</a:t>
                      </a:r>
                      <a:r>
                        <a:rPr sz="900" spc="-5" dirty="0">
                          <a:latin typeface="Tahoma" pitchFamily="34" charset="0"/>
                          <a:cs typeface="Tahoma" pitchFamily="34" charset="0"/>
                        </a:rPr>
                        <a:t> мебели</a:t>
                      </a:r>
                      <a:endParaRPr sz="9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77470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7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900" b="1" dirty="0">
                          <a:latin typeface="Tahoma"/>
                          <a:cs typeface="Tahoma"/>
                        </a:rPr>
                        <a:t>Класс</a:t>
                      </a:r>
                      <a:r>
                        <a:rPr lang="ru-RU" sz="900" b="1" baseline="0" dirty="0">
                          <a:latin typeface="Tahoma"/>
                          <a:cs typeface="Tahoma"/>
                        </a:rPr>
                        <a:t> 33.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900" baseline="0" dirty="0">
                          <a:latin typeface="Tahoma"/>
                          <a:cs typeface="Tahoma"/>
                        </a:rPr>
                        <a:t>Ремонт и монтаж  и оборудования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Подклассы:</a:t>
                      </a:r>
                    </a:p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33.1.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Ремонт и монтаж металлических изделий, машин и оборудования</a:t>
                      </a:r>
                    </a:p>
                    <a:p>
                      <a:pPr marL="64800"/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33.2. Монтаж промышленных машин и оборудования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10033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5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Tahoma"/>
                          <a:cs typeface="Tahoma"/>
                        </a:rPr>
                        <a:t>Раздел</a:t>
                      </a:r>
                      <a:r>
                        <a:rPr sz="900" b="1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lang="en-US" sz="900" b="1" spc="0" dirty="0">
                          <a:latin typeface="Tahoma"/>
                          <a:cs typeface="Tahoma"/>
                        </a:rPr>
                        <a:t>E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solidFill>
                      <a:srgbClr val="84CCF8"/>
                    </a:solidFill>
                  </a:tcPr>
                </a:tc>
                <a:tc>
                  <a:txBody>
                    <a:bodyPr/>
                    <a:lstStyle/>
                    <a:p>
                      <a:pPr marL="58419" marR="74295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ВОДОСНАБЖЕНИЕ; ВОДООТВЕДЕНИЕ, ОРГАНИЗАЦИЯ СБОРА И УТИЛИЗАЦИИ ОТХОДОВ, ДЕЯТЕЛЬНОСТЬ ПО ЛИКВИДАЦИИ ЗАГРЯЗНЕНИЙ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solidFill>
                      <a:srgbClr val="84C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994"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ahoma" pitchFamily="34" charset="0"/>
                          <a:cs typeface="Tahoma" pitchFamily="34" charset="0"/>
                        </a:rPr>
                        <a:t>Класс</a:t>
                      </a:r>
                      <a:r>
                        <a:rPr lang="ru-RU" sz="900" b="1" baseline="0" dirty="0">
                          <a:latin typeface="Tahoma" pitchFamily="34" charset="0"/>
                          <a:cs typeface="Tahoma" pitchFamily="34" charset="0"/>
                        </a:rPr>
                        <a:t> 38.</a:t>
                      </a:r>
                    </a:p>
                    <a:p>
                      <a:pPr marL="6480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Сбор, обработка и утилизация отходов; обработка вторичного сырья</a:t>
                      </a:r>
                    </a:p>
                    <a:p>
                      <a:pPr marL="40640">
                        <a:lnSpc>
                          <a:spcPct val="100000"/>
                        </a:lnSpc>
                      </a:pP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800" marR="7429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9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Кроме подклассов:</a:t>
                      </a:r>
                    </a:p>
                    <a:p>
                      <a:pPr marL="64800" marR="7429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9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38.1. Сбор отходов</a:t>
                      </a:r>
                    </a:p>
                    <a:p>
                      <a:pPr marL="64800" marR="7429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9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38.3.</a:t>
                      </a:r>
                      <a:r>
                        <a:rPr lang="ru-RU" sz="900" baseline="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Деятельность по обработке вторичного сырья</a:t>
                      </a:r>
                      <a:endParaRPr sz="9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891915"/>
              </p:ext>
            </p:extLst>
          </p:nvPr>
        </p:nvGraphicFramePr>
        <p:xfrm>
          <a:off x="4610100" y="970528"/>
          <a:ext cx="4348644" cy="2802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8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6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Tahoma"/>
                          <a:cs typeface="Tahoma"/>
                        </a:rPr>
                        <a:t>Раздел</a:t>
                      </a:r>
                      <a:r>
                        <a:rPr sz="900" b="1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b="1" dirty="0">
                          <a:latin typeface="Tahoma"/>
                          <a:cs typeface="Tahoma"/>
                        </a:rPr>
                        <a:t>Q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solidFill>
                      <a:srgbClr val="84CCF8"/>
                    </a:solidFill>
                  </a:tcPr>
                </a:tc>
                <a:tc>
                  <a:txBody>
                    <a:bodyPr/>
                    <a:lstStyle/>
                    <a:p>
                      <a:pPr marL="58419" marR="74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900" b="1" dirty="0">
                          <a:latin typeface="Tahoma"/>
                          <a:cs typeface="Tahoma"/>
                        </a:rPr>
                        <a:t>ДЕЯТЕЛЬНОСТЬ В ОБЛАСТИ ЗДРАВООХРАНЕНИЯ</a:t>
                      </a:r>
                      <a:r>
                        <a:rPr sz="900" b="1" spc="-1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b="1" dirty="0">
                          <a:latin typeface="Tahoma"/>
                          <a:cs typeface="Tahoma"/>
                        </a:rPr>
                        <a:t>И  СОЦИАЛЬНЫХ</a:t>
                      </a:r>
                      <a:r>
                        <a:rPr sz="900" b="1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b="1" dirty="0">
                          <a:latin typeface="Tahoma"/>
                          <a:cs typeface="Tahoma"/>
                        </a:rPr>
                        <a:t>УСЛУГ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solidFill>
                      <a:srgbClr val="84C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232"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Tahoma"/>
                          <a:cs typeface="Tahoma"/>
                        </a:rPr>
                        <a:t>Класс</a:t>
                      </a:r>
                      <a:r>
                        <a:rPr sz="900" b="1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b="1" dirty="0">
                          <a:latin typeface="Tahoma"/>
                          <a:cs typeface="Tahoma"/>
                        </a:rPr>
                        <a:t>86.</a:t>
                      </a:r>
                      <a:endParaRPr sz="900" dirty="0">
                        <a:latin typeface="Tahoma"/>
                        <a:cs typeface="Tahoma"/>
                      </a:endParaRPr>
                    </a:p>
                    <a:p>
                      <a:pPr marL="64800" marR="35941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Деятельность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в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области  здравоохранения.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Подклассы:</a:t>
                      </a:r>
                      <a:endParaRPr lang="ru-RU" sz="900" spc="-5" dirty="0">
                        <a:latin typeface="Tahoma"/>
                        <a:cs typeface="Tahoma"/>
                      </a:endParaRP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900" spc="-5" dirty="0">
                          <a:latin typeface="Tahoma"/>
                          <a:cs typeface="Tahoma"/>
                        </a:rPr>
                        <a:t>86.1.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Деятельность больничных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организаций</a:t>
                      </a:r>
                      <a:endParaRPr lang="ru-RU" sz="900" dirty="0">
                        <a:latin typeface="Tahoma"/>
                        <a:cs typeface="Tahoma"/>
                      </a:endParaRP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900" dirty="0">
                          <a:latin typeface="Tahoma"/>
                          <a:cs typeface="Tahoma"/>
                        </a:rPr>
                        <a:t>86.2.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Медицинская и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стоматологическая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практика</a:t>
                      </a:r>
                      <a:endParaRPr sz="900" dirty="0">
                        <a:latin typeface="Tahoma"/>
                        <a:cs typeface="Tahoma"/>
                      </a:endParaRPr>
                    </a:p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86.9. Деятельность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в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области медицины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прочая</a:t>
                      </a:r>
                    </a:p>
                  </a:txBody>
                  <a:tcPr marL="0" marR="0" marT="86995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3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Tahoma"/>
                          <a:cs typeface="Tahoma"/>
                        </a:rPr>
                        <a:t>РАЗДЕЛ</a:t>
                      </a:r>
                      <a:r>
                        <a:rPr sz="900" b="1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lang="en-US" sz="900" b="1" spc="0" dirty="0">
                          <a:latin typeface="Tahoma"/>
                          <a:cs typeface="Tahoma"/>
                        </a:rPr>
                        <a:t>S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solidFill>
                      <a:srgbClr val="84CCF8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900" b="1" dirty="0">
                          <a:latin typeface="Tahoma"/>
                          <a:cs typeface="Tahoma"/>
                        </a:rPr>
                        <a:t>ПРЕДОСТАВЛЕНИЕ</a:t>
                      </a:r>
                      <a:r>
                        <a:rPr lang="ru-RU" sz="900" b="1" baseline="0" dirty="0">
                          <a:latin typeface="Tahoma"/>
                          <a:cs typeface="Tahoma"/>
                        </a:rPr>
                        <a:t> ПРОЧИХ ВИДОВ УСЛУГ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solidFill>
                      <a:srgbClr val="84C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1267"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dirty="0">
                          <a:latin typeface="Tahoma"/>
                          <a:cs typeface="Tahoma"/>
                        </a:rPr>
                        <a:t>Класс</a:t>
                      </a:r>
                      <a:r>
                        <a:rPr sz="900" b="1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b="1" dirty="0">
                          <a:latin typeface="Tahoma"/>
                          <a:cs typeface="Tahoma"/>
                        </a:rPr>
                        <a:t>9</a:t>
                      </a:r>
                      <a:r>
                        <a:rPr lang="ru-RU" sz="900" b="1" dirty="0">
                          <a:latin typeface="Tahoma"/>
                          <a:cs typeface="Tahoma"/>
                        </a:rPr>
                        <a:t>6</a:t>
                      </a:r>
                      <a:r>
                        <a:rPr sz="900" b="1" dirty="0">
                          <a:latin typeface="Tahoma"/>
                          <a:cs typeface="Tahoma"/>
                        </a:rPr>
                        <a:t>.</a:t>
                      </a:r>
                      <a:endParaRPr sz="900" dirty="0">
                        <a:latin typeface="Tahoma"/>
                        <a:cs typeface="Tahoma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lang="ru-RU" sz="900" dirty="0">
                          <a:latin typeface="Tahoma"/>
                          <a:cs typeface="Tahoma"/>
                        </a:rPr>
                        <a:t> по</a:t>
                      </a:r>
                      <a:r>
                        <a:rPr lang="ru-RU" sz="900" baseline="0" dirty="0">
                          <a:latin typeface="Tahoma"/>
                          <a:cs typeface="Tahoma"/>
                        </a:rPr>
                        <a:t> предоставлению прочих персональных услуг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noFill/>
                  </a:tcPr>
                </a:tc>
                <a:tc>
                  <a:txBody>
                    <a:bodyPr/>
                    <a:lstStyle/>
                    <a:p>
                      <a:pPr marL="648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900" spc="-5" dirty="0">
                          <a:latin typeface="Tahoma" pitchFamily="34" charset="0"/>
                          <a:cs typeface="Tahoma" pitchFamily="34" charset="0"/>
                        </a:rPr>
                        <a:t>Подклассы:</a:t>
                      </a:r>
                      <a:endParaRPr lang="ru-RU" sz="900" spc="-5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96.01. Предоставление прочих персональных услуг, не включенных в другие группировки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96.02. Предоставление услуг парикмахерскими и салонами красоты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96.03. Организация похорон и предоставление связанных с ними услуг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96.09. Деятельность физкультурно-оздоровительная</a:t>
                      </a:r>
                    </a:p>
                    <a:p>
                      <a:pPr marL="64800">
                        <a:spcBef>
                          <a:spcPts val="0"/>
                        </a:spcBef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Стирка и химическая чистка текстильных и меховых изделий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20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Рисунок 1" descr="ger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3" name="object 6"/>
          <p:cNvSpPr txBox="1"/>
          <p:nvPr/>
        </p:nvSpPr>
        <p:spPr>
          <a:xfrm>
            <a:off x="1143000" y="304800"/>
            <a:ext cx="266700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b="1" dirty="0" smtClean="0">
                <a:latin typeface="Tahoma"/>
                <a:cs typeface="Tahoma"/>
              </a:rPr>
              <a:t>Приложение 2: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762000" y="4286124"/>
            <a:ext cx="1296045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Arial Narrow" pitchFamily="34" charset="0"/>
                <a:cs typeface="Tahoma" pitchFamily="34" charset="0"/>
              </a:rPr>
              <a:t>3</a:t>
            </a:r>
            <a:endParaRPr lang="ru-RU" sz="11000" b="1" cap="none" spc="0" dirty="0">
              <a:ln w="12700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45503" y="4310896"/>
            <a:ext cx="1296045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0" b="1" cap="none" spc="0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Arial Narrow" pitchFamily="34" charset="0"/>
                <a:cs typeface="Tahoma" pitchFamily="34" charset="0"/>
              </a:rPr>
              <a:t>4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876800" y="1952685"/>
            <a:ext cx="1296045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0" b="1" cap="none" spc="0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Arial Narrow" pitchFamily="34" charset="0"/>
                <a:cs typeface="Tahoma" pitchFamily="34" charset="0"/>
              </a:rPr>
              <a:t>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23519" y="2005816"/>
            <a:ext cx="1296045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0" b="1" cap="none" spc="0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Arial Narrow" pitchFamily="34" charset="0"/>
                <a:cs typeface="Tahoma" pitchFamily="34" charset="0"/>
              </a:rPr>
              <a:t>1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3000" y="955039"/>
            <a:ext cx="7620000" cy="1134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b="1" dirty="0" smtClean="0">
                <a:latin typeface="Tahoma"/>
                <a:cs typeface="Tahoma"/>
              </a:rPr>
              <a:t>Приложение 3: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 smtClean="0">
                <a:latin typeface="Tahoma"/>
                <a:cs typeface="Tahoma"/>
              </a:rPr>
              <a:t>КЛЮЧЕВЫ</a:t>
            </a:r>
            <a:r>
              <a:rPr lang="ru-RU" sz="2400" b="1" dirty="0">
                <a:latin typeface="Tahoma"/>
                <a:cs typeface="Tahoma"/>
              </a:rPr>
              <a:t>Е</a:t>
            </a:r>
            <a:r>
              <a:rPr sz="2400" b="1" dirty="0">
                <a:latin typeface="Tahoma"/>
                <a:cs typeface="Tahoma"/>
              </a:rPr>
              <a:t> ФАКТОР</a:t>
            </a:r>
            <a:r>
              <a:rPr lang="ru-RU" sz="2400" b="1" dirty="0">
                <a:latin typeface="Tahoma"/>
                <a:cs typeface="Tahoma"/>
              </a:rPr>
              <a:t>Ы</a:t>
            </a:r>
            <a:r>
              <a:rPr sz="2400" b="1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ОТКРЫТИЯ </a:t>
            </a:r>
            <a:r>
              <a:rPr sz="2400" b="1" dirty="0">
                <a:latin typeface="Tahoma"/>
                <a:cs typeface="Tahoma"/>
              </a:rPr>
              <a:t>НОВОГО </a:t>
            </a:r>
            <a:r>
              <a:rPr sz="2400" b="1" spc="-5" dirty="0">
                <a:latin typeface="Tahoma"/>
                <a:cs typeface="Tahoma"/>
              </a:rPr>
              <a:t>ПРОИЗВОДСТВА </a:t>
            </a:r>
            <a:r>
              <a:rPr sz="2400" b="1" dirty="0">
                <a:latin typeface="Tahoma"/>
                <a:cs typeface="Tahoma"/>
              </a:rPr>
              <a:t>В</a:t>
            </a:r>
            <a:r>
              <a:rPr sz="2400" b="1" spc="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ТО</a:t>
            </a:r>
            <a:r>
              <a:rPr lang="ru-RU" sz="2400" b="1" dirty="0">
                <a:latin typeface="Tahoma"/>
                <a:cs typeface="Tahoma"/>
              </a:rPr>
              <a:t>СЭ</a:t>
            </a:r>
            <a:r>
              <a:rPr sz="2400" b="1" dirty="0">
                <a:latin typeface="Tahoma"/>
                <a:cs typeface="Tahoma"/>
              </a:rPr>
              <a:t>Р</a:t>
            </a:r>
            <a:r>
              <a:rPr lang="ru-RU" sz="2400" b="1" dirty="0">
                <a:latin typeface="Tahoma"/>
                <a:cs typeface="Tahoma"/>
              </a:rPr>
              <a:t> 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5036" y="628525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501" y="0"/>
                </a:moveTo>
                <a:lnTo>
                  <a:pt x="104298" y="7774"/>
                </a:lnTo>
                <a:lnTo>
                  <a:pt x="62435" y="29423"/>
                </a:lnTo>
                <a:lnTo>
                  <a:pt x="29423" y="62435"/>
                </a:lnTo>
                <a:lnTo>
                  <a:pt x="7774" y="104298"/>
                </a:lnTo>
                <a:lnTo>
                  <a:pt x="0" y="152501"/>
                </a:lnTo>
                <a:lnTo>
                  <a:pt x="7774" y="200706"/>
                </a:lnTo>
                <a:lnTo>
                  <a:pt x="29423" y="242572"/>
                </a:lnTo>
                <a:lnTo>
                  <a:pt x="62435" y="275588"/>
                </a:lnTo>
                <a:lnTo>
                  <a:pt x="104298" y="297240"/>
                </a:lnTo>
                <a:lnTo>
                  <a:pt x="152501" y="305015"/>
                </a:lnTo>
                <a:lnTo>
                  <a:pt x="200710" y="297240"/>
                </a:lnTo>
                <a:lnTo>
                  <a:pt x="242577" y="275588"/>
                </a:lnTo>
                <a:lnTo>
                  <a:pt x="275591" y="242572"/>
                </a:lnTo>
                <a:lnTo>
                  <a:pt x="297241" y="200706"/>
                </a:lnTo>
                <a:lnTo>
                  <a:pt x="305015" y="152501"/>
                </a:lnTo>
                <a:lnTo>
                  <a:pt x="297241" y="104298"/>
                </a:lnTo>
                <a:lnTo>
                  <a:pt x="275591" y="62435"/>
                </a:lnTo>
                <a:lnTo>
                  <a:pt x="242577" y="29423"/>
                </a:lnTo>
                <a:lnTo>
                  <a:pt x="200710" y="7774"/>
                </a:lnTo>
                <a:lnTo>
                  <a:pt x="152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2504" y="2555065"/>
            <a:ext cx="771143" cy="819912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320709" y="2555066"/>
            <a:ext cx="838200" cy="858488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86514" y="4837038"/>
            <a:ext cx="1034153" cy="752130"/>
          </a:xfrm>
          <a:prstGeom prst="rect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99091" y="2501020"/>
            <a:ext cx="2621618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23240">
              <a:lnSpc>
                <a:spcPct val="100000"/>
              </a:lnSpc>
            </a:pPr>
            <a:r>
              <a:rPr sz="1400" spc="-10" dirty="0">
                <a:latin typeface="Tahoma"/>
                <a:cs typeface="Tahoma"/>
              </a:rPr>
              <a:t>НАЛОГОВЫЕ ЛЬГОТЫ  </a:t>
            </a:r>
            <a:r>
              <a:rPr sz="1400" spc="-5" dirty="0">
                <a:latin typeface="Tahoma"/>
                <a:cs typeface="Tahoma"/>
              </a:rPr>
              <a:t>СРОКОМ НА </a:t>
            </a:r>
            <a:r>
              <a:rPr sz="1400" b="1" spc="-5" dirty="0">
                <a:latin typeface="Tahoma"/>
                <a:cs typeface="Tahoma"/>
              </a:rPr>
              <a:t>10 </a:t>
            </a:r>
            <a:r>
              <a:rPr sz="1400" b="1" spc="-10" dirty="0">
                <a:latin typeface="Tahoma"/>
                <a:cs typeface="Tahoma"/>
              </a:rPr>
              <a:t>ЛЕТ</a:t>
            </a:r>
            <a:r>
              <a:rPr sz="1400" b="1" spc="-30" dirty="0">
                <a:latin typeface="Tahoma"/>
                <a:cs typeface="Tahoma"/>
              </a:rPr>
              <a:t> </a:t>
            </a:r>
            <a:r>
              <a:rPr lang="ru-RU" sz="1400" b="1" spc="-3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И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ВОЗМОЖНОСТЬЮ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ПРОДЛЕНИЯ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ЕЩЁ НА </a:t>
            </a:r>
            <a:r>
              <a:rPr sz="1400" b="1" spc="-5" dirty="0">
                <a:latin typeface="Tahoma"/>
                <a:cs typeface="Tahoma"/>
              </a:rPr>
              <a:t>5</a:t>
            </a:r>
            <a:r>
              <a:rPr sz="1400" b="1" spc="-20" dirty="0">
                <a:latin typeface="Tahoma"/>
                <a:cs typeface="Tahoma"/>
              </a:rPr>
              <a:t> </a:t>
            </a:r>
            <a:r>
              <a:rPr sz="1400" b="1" spc="-10" dirty="0">
                <a:latin typeface="Tahoma"/>
                <a:cs typeface="Tahoma"/>
              </a:rPr>
              <a:t>ЛЕТ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50559" y="2242760"/>
            <a:ext cx="3110281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</a:pPr>
            <a:r>
              <a:rPr sz="1400" b="1" spc="-5" dirty="0">
                <a:latin typeface="Tahoma"/>
                <a:cs typeface="Tahoma"/>
              </a:rPr>
              <a:t>СТРОИТЕЛЬСТВО </a:t>
            </a:r>
            <a:r>
              <a:rPr sz="1400" b="1" spc="-10" dirty="0">
                <a:latin typeface="Tahoma"/>
                <a:cs typeface="Tahoma"/>
              </a:rPr>
              <a:t>(РЕКОНСТРУКЦИЯ)  ИНЖЕНЕРНОЙ </a:t>
            </a:r>
            <a:r>
              <a:rPr sz="1400" b="1" spc="-5" dirty="0">
                <a:latin typeface="Tahoma"/>
                <a:cs typeface="Tahoma"/>
              </a:rPr>
              <a:t>И </a:t>
            </a:r>
            <a:r>
              <a:rPr sz="1400" b="1" spc="-10" dirty="0">
                <a:latin typeface="Tahoma"/>
                <a:cs typeface="Tahoma"/>
              </a:rPr>
              <a:t>ТРАНСПОРТНОЙ  </a:t>
            </a:r>
            <a:r>
              <a:rPr sz="1400" b="1" spc="-5" dirty="0">
                <a:latin typeface="Tahoma"/>
                <a:cs typeface="Tahoma"/>
              </a:rPr>
              <a:t>ИНФРАСТРУКТУРЫ</a:t>
            </a:r>
            <a:r>
              <a:rPr sz="1400" b="1" spc="3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НОВОГО</a:t>
            </a:r>
            <a:r>
              <a:rPr lang="en-US" sz="1400" spc="-5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ИНВЕСТИЦИОННОГО ПРОЕКТА  </a:t>
            </a:r>
            <a:endParaRPr lang="ru-RU" sz="1400" spc="-5" dirty="0">
              <a:latin typeface="Tahoma"/>
              <a:cs typeface="Tahoma"/>
            </a:endParaRPr>
          </a:p>
          <a:p>
            <a:pPr marR="5080"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ЗА СЧЕТ ФОНДА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РАЗВИТИЯ</a:t>
            </a:r>
            <a:r>
              <a:rPr lang="en-US" sz="1400" spc="-5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МОНОГОРОДОВ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02960" y="4587622"/>
            <a:ext cx="2971800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ВОЗМОЖНОСТЬ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ПРЕДОСТАВЛЕНИЯ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ЗАЙМА ИНВЕСТОРУ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ФОНДОМ</a:t>
            </a:r>
            <a:r>
              <a:rPr lang="en-US" sz="1400" spc="-5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РАЗВИТИЯ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МОНОГОРОДОВ</a:t>
            </a:r>
            <a:r>
              <a:rPr lang="en-US" sz="1400" spc="-5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ОТ </a:t>
            </a:r>
            <a:r>
              <a:rPr sz="1400" b="1" spc="-5" dirty="0">
                <a:latin typeface="Tahoma"/>
                <a:cs typeface="Tahoma"/>
              </a:rPr>
              <a:t>100 ДО 1 000 </a:t>
            </a:r>
            <a:r>
              <a:rPr sz="1400" b="1" spc="-10" dirty="0">
                <a:latin typeface="Tahoma"/>
                <a:cs typeface="Tahoma"/>
              </a:rPr>
              <a:t>МЛН.</a:t>
            </a:r>
            <a:r>
              <a:rPr sz="1400" b="1" spc="-35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РУБ.</a:t>
            </a:r>
            <a:r>
              <a:rPr lang="en-US" sz="1400" b="1" spc="-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ПОД </a:t>
            </a:r>
            <a:endParaRPr lang="ru-RU" sz="1400" spc="-1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sz="1400" b="1" spc="-5" dirty="0">
                <a:latin typeface="Tahoma"/>
                <a:cs typeface="Tahoma"/>
              </a:rPr>
              <a:t>5% ГОДОВЫХ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СРОКОМ ДО </a:t>
            </a:r>
            <a:r>
              <a:rPr sz="1400" b="1" spc="-5" dirty="0">
                <a:latin typeface="Tahoma"/>
                <a:cs typeface="Tahoma"/>
              </a:rPr>
              <a:t>8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ЛЕТ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1747356" y="4560681"/>
            <a:ext cx="2819400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23240">
              <a:lnSpc>
                <a:spcPct val="100000"/>
              </a:lnSpc>
            </a:pPr>
            <a:r>
              <a:rPr lang="ru-RU" sz="1400" b="1" spc="-10" dirty="0">
                <a:latin typeface="Tahoma"/>
                <a:cs typeface="Tahoma"/>
              </a:rPr>
              <a:t>МИНЕРАЛЬНО-СЫРЬЕВАЯ БАЗА </a:t>
            </a:r>
            <a:r>
              <a:rPr lang="ru-RU" sz="1400" spc="-10" dirty="0">
                <a:latin typeface="Tahoma"/>
                <a:cs typeface="Tahoma"/>
              </a:rPr>
              <a:t>ЧЕРЕМХОВСКОГО РАЙОНА (ГЛИНА, ПЕСОК, ДОЛОМИТ, ТАЛЬК, МАГНЕЗИТ, КАЛЬЦИТ, ГЛИНОЗЕМ)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13315" name="Picture 3" descr="C:\Documents and Settings\Idiatullin\Рабочий стол\earth_element1600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390" y="4639180"/>
            <a:ext cx="1078992" cy="1078992"/>
          </a:xfrm>
          <a:prstGeom prst="rect">
            <a:avLst/>
          </a:prstGeom>
          <a:noFill/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5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Рисунок 1" descr="gerb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219200" y="838200"/>
            <a:ext cx="5297018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b="1" spc="-5" dirty="0" smtClean="0">
                <a:latin typeface="Tahoma"/>
                <a:cs typeface="Tahoma"/>
              </a:rPr>
              <a:t>Приложение 4: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-5" dirty="0" smtClean="0">
                <a:latin typeface="Tahoma"/>
                <a:cs typeface="Tahoma"/>
              </a:rPr>
              <a:t>НОРМАТИВНО-ПРАВОВАЯ</a:t>
            </a:r>
            <a:r>
              <a:rPr sz="2400" b="1" spc="-55" dirty="0" smtClean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БАЗА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5562" y="1676400"/>
            <a:ext cx="627888" cy="679703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7753" y="3970861"/>
            <a:ext cx="649224" cy="658368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53400" y="2895600"/>
            <a:ext cx="649224" cy="658367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19200" y="1752600"/>
            <a:ext cx="3733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/>
            <a:r>
              <a:rPr b="1" spc="-10" dirty="0">
                <a:latin typeface="Tahoma"/>
                <a:cs typeface="Tahoma"/>
              </a:rPr>
              <a:t>ФЕДЕРАЛЬНЫЙ </a:t>
            </a:r>
            <a:r>
              <a:rPr b="1" spc="-5" dirty="0">
                <a:latin typeface="Tahoma"/>
                <a:cs typeface="Tahoma"/>
              </a:rPr>
              <a:t>ЗАКОН  </a:t>
            </a:r>
            <a:endParaRPr lang="ru-RU" b="1" spc="-5" dirty="0">
              <a:latin typeface="Tahoma"/>
              <a:cs typeface="Tahoma"/>
            </a:endParaRPr>
          </a:p>
          <a:p>
            <a:pPr marR="5080"/>
            <a:r>
              <a:rPr b="1" spc="-5" dirty="0">
                <a:latin typeface="Tahoma"/>
                <a:cs typeface="Tahoma"/>
              </a:rPr>
              <a:t>ОТ </a:t>
            </a:r>
            <a:r>
              <a:rPr b="1" spc="-5" dirty="0" smtClean="0">
                <a:latin typeface="Tahoma"/>
                <a:cs typeface="Tahoma"/>
              </a:rPr>
              <a:t>29</a:t>
            </a:r>
            <a:r>
              <a:rPr lang="ru-RU" b="1" spc="-5" dirty="0" smtClean="0">
                <a:latin typeface="Tahoma"/>
                <a:cs typeface="Tahoma"/>
              </a:rPr>
              <a:t>.12.</a:t>
            </a:r>
            <a:r>
              <a:rPr b="1" spc="-5" dirty="0" smtClean="0">
                <a:latin typeface="Tahoma"/>
                <a:cs typeface="Tahoma"/>
              </a:rPr>
              <a:t>2014</a:t>
            </a:r>
            <a:r>
              <a:rPr b="1" spc="-60" dirty="0" smtClean="0">
                <a:latin typeface="Tahoma"/>
                <a:cs typeface="Tahoma"/>
              </a:rPr>
              <a:t> </a:t>
            </a:r>
            <a:r>
              <a:rPr lang="ru-RU" b="1" spc="-5" dirty="0" smtClean="0">
                <a:latin typeface="Tahoma"/>
                <a:cs typeface="Tahoma"/>
              </a:rPr>
              <a:t>г</a:t>
            </a:r>
            <a:r>
              <a:rPr b="1" spc="-5" dirty="0" smtClean="0">
                <a:latin typeface="Tahoma"/>
                <a:cs typeface="Tahoma"/>
              </a:rPr>
              <a:t>.</a:t>
            </a:r>
            <a:r>
              <a:rPr lang="ru-RU" dirty="0" smtClean="0">
                <a:latin typeface="Tahoma"/>
                <a:cs typeface="Tahoma"/>
              </a:rPr>
              <a:t> </a:t>
            </a:r>
            <a:r>
              <a:rPr b="1" spc="40" dirty="0">
                <a:latin typeface="Tahoma"/>
                <a:cs typeface="Tahoma"/>
              </a:rPr>
              <a:t>№</a:t>
            </a:r>
            <a:r>
              <a:rPr lang="ru-RU" b="1" spc="40" dirty="0">
                <a:latin typeface="Tahoma"/>
                <a:cs typeface="Tahoma"/>
              </a:rPr>
              <a:t> </a:t>
            </a:r>
            <a:r>
              <a:rPr b="1" spc="40" dirty="0">
                <a:latin typeface="Tahoma"/>
                <a:cs typeface="Tahoma"/>
              </a:rPr>
              <a:t>473-ФЗ</a:t>
            </a:r>
            <a:endParaRPr dirty="0">
              <a:latin typeface="Tahoma"/>
              <a:cs typeface="Tahoma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85067A7-567D-4D36-ABDD-C1145D345FD7}"/>
              </a:ext>
            </a:extLst>
          </p:cNvPr>
          <p:cNvGrpSpPr/>
          <p:nvPr/>
        </p:nvGrpSpPr>
        <p:grpSpPr>
          <a:xfrm>
            <a:off x="467753" y="2362200"/>
            <a:ext cx="4349902" cy="1426085"/>
            <a:chOff x="467753" y="2002915"/>
            <a:chExt cx="4349902" cy="1426085"/>
          </a:xfrm>
        </p:grpSpPr>
        <p:sp>
          <p:nvSpPr>
            <p:cNvPr id="9" name="object 9"/>
            <p:cNvSpPr/>
            <p:nvPr/>
          </p:nvSpPr>
          <p:spPr>
            <a:xfrm>
              <a:off x="467753" y="2002915"/>
              <a:ext cx="4261104" cy="142608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593534" y="2715444"/>
              <a:ext cx="4224121" cy="6129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«О ТЕРРИТОРИЯХ ОПЕРЕЖАЮЩЕГО СОЦИАЛЬНО</a:t>
              </a:r>
              <a:r>
                <a:rPr lang="ru-RU" sz="1300" spc="-5" dirty="0">
                  <a:solidFill>
                    <a:srgbClr val="FFFFFF"/>
                  </a:solidFill>
                  <a:latin typeface="Tahoma"/>
                  <a:cs typeface="Tahoma"/>
                </a:rPr>
                <a:t>-</a:t>
              </a:r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ЭКОНОМИЧЕСКОГО  РАЗВИТИЯ </a:t>
              </a:r>
              <a:r>
                <a:rPr sz="1300" dirty="0">
                  <a:solidFill>
                    <a:srgbClr val="FFFFFF"/>
                  </a:solidFill>
                  <a:latin typeface="Tahoma"/>
                  <a:cs typeface="Tahoma"/>
                </a:rPr>
                <a:t>В </a:t>
              </a:r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РОССИЙСКОЙ ФЕДЕРАЦИИ»</a:t>
              </a:r>
              <a:endParaRPr sz="1300" dirty="0">
                <a:latin typeface="Tahoma"/>
                <a:cs typeface="Tahoma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52024" y="3962400"/>
            <a:ext cx="3509656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07975"/>
            <a:r>
              <a:rPr b="1" spc="-5" dirty="0">
                <a:latin typeface="Tahoma"/>
                <a:cs typeface="Tahoma"/>
              </a:rPr>
              <a:t>ПОСТАНОВЛЕНИЕ  ПРАВИТЕЛЬСТВА</a:t>
            </a:r>
            <a:r>
              <a:rPr b="1" spc="-100" dirty="0">
                <a:latin typeface="Tahoma"/>
                <a:cs typeface="Tahoma"/>
              </a:rPr>
              <a:t> </a:t>
            </a:r>
            <a:r>
              <a:rPr b="1" spc="-10" dirty="0">
                <a:latin typeface="Tahoma"/>
                <a:cs typeface="Tahoma"/>
              </a:rPr>
              <a:t>РФ</a:t>
            </a:r>
            <a:endParaRPr dirty="0">
              <a:latin typeface="Tahoma"/>
              <a:cs typeface="Tahoma"/>
            </a:endParaRPr>
          </a:p>
          <a:p>
            <a:r>
              <a:rPr b="1" spc="-5" dirty="0">
                <a:latin typeface="Tahoma"/>
                <a:cs typeface="Tahoma"/>
              </a:rPr>
              <a:t>ОТ </a:t>
            </a:r>
            <a:r>
              <a:rPr b="1" spc="-5" dirty="0" smtClean="0">
                <a:latin typeface="Tahoma"/>
                <a:cs typeface="Tahoma"/>
              </a:rPr>
              <a:t>22</a:t>
            </a:r>
            <a:r>
              <a:rPr lang="ru-RU" b="1" spc="-5" dirty="0" smtClean="0">
                <a:latin typeface="Tahoma"/>
                <a:cs typeface="Tahoma"/>
              </a:rPr>
              <a:t>.06.</a:t>
            </a:r>
            <a:r>
              <a:rPr b="1" spc="-5" dirty="0" smtClean="0">
                <a:latin typeface="Tahoma"/>
                <a:cs typeface="Tahoma"/>
              </a:rPr>
              <a:t>2015 </a:t>
            </a:r>
            <a:r>
              <a:rPr lang="ru-RU" b="1" spc="-5" dirty="0" smtClean="0">
                <a:latin typeface="Tahoma"/>
                <a:cs typeface="Tahoma"/>
              </a:rPr>
              <a:t>г</a:t>
            </a:r>
            <a:r>
              <a:rPr b="1" spc="-5" dirty="0" smtClean="0">
                <a:latin typeface="Tahoma"/>
                <a:cs typeface="Tahoma"/>
              </a:rPr>
              <a:t>.</a:t>
            </a:r>
            <a:r>
              <a:rPr b="1" spc="-10" dirty="0" smtClean="0">
                <a:latin typeface="Tahoma"/>
                <a:cs typeface="Tahoma"/>
              </a:rPr>
              <a:t> </a:t>
            </a:r>
            <a:r>
              <a:rPr lang="ru-RU" b="1" spc="-10" dirty="0">
                <a:latin typeface="Tahoma"/>
                <a:cs typeface="Tahoma"/>
              </a:rPr>
              <a:t>№ 614</a:t>
            </a:r>
            <a:endParaRPr dirty="0">
              <a:latin typeface="Tahoma"/>
              <a:cs typeface="Tahoma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883F2DB-B907-4BDF-87F3-2B6D9C8DB044}"/>
              </a:ext>
            </a:extLst>
          </p:cNvPr>
          <p:cNvGrpSpPr/>
          <p:nvPr/>
        </p:nvGrpSpPr>
        <p:grpSpPr>
          <a:xfrm>
            <a:off x="319951" y="4800600"/>
            <a:ext cx="4480649" cy="2057400"/>
            <a:chOff x="533400" y="4626864"/>
            <a:chExt cx="4266908" cy="2231136"/>
          </a:xfrm>
        </p:grpSpPr>
        <p:sp>
          <p:nvSpPr>
            <p:cNvPr id="3" name="object 3"/>
            <p:cNvSpPr/>
            <p:nvPr/>
          </p:nvSpPr>
          <p:spPr>
            <a:xfrm>
              <a:off x="533400" y="4626864"/>
              <a:ext cx="4261104" cy="22311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661937" y="5562214"/>
              <a:ext cx="4138371" cy="121315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295910"/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«ОБ ОСОБЕННОСТЯХ СОЗДАНИЯ ТЕРРИТОРИЙ ОПЕРЕЖАЮЩЕГО  СОЦИАЛЬНО</a:t>
              </a:r>
              <a:r>
                <a:rPr lang="ru-RU" sz="1300" spc="-5" dirty="0">
                  <a:solidFill>
                    <a:srgbClr val="FFFFFF"/>
                  </a:solidFill>
                  <a:latin typeface="Tahoma"/>
                  <a:cs typeface="Tahoma"/>
                </a:rPr>
                <a:t>-</a:t>
              </a:r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ЭКОНОМИЧЕСКОГО РАЗВИТИЯ </a:t>
              </a:r>
              <a:r>
                <a:rPr sz="1300" dirty="0">
                  <a:solidFill>
                    <a:srgbClr val="FFFFFF"/>
                  </a:solidFill>
                  <a:latin typeface="Tahoma"/>
                  <a:cs typeface="Tahoma"/>
                </a:rPr>
                <a:t>НА</a:t>
              </a:r>
              <a:r>
                <a:rPr sz="1300" spc="25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ТЕРРИТОРИЯХ</a:t>
              </a:r>
              <a:r>
                <a:rPr lang="ru-RU" sz="1300" spc="-5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МОНОПРОФИЛЬНЫХ МУНИЦИПАЛЬНЫХ ОБРАЗОВАНИЙ РОССИЙСКОЙ  ФЕДЕРАЦИИ (МОНОГОРОДОВ)»</a:t>
              </a:r>
              <a:endParaRPr sz="1300" dirty="0">
                <a:latin typeface="Tahoma"/>
                <a:cs typeface="Tahoma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6EEF934-EE67-4AB5-BE0F-69DAD4C18617}"/>
              </a:ext>
            </a:extLst>
          </p:cNvPr>
          <p:cNvGrpSpPr/>
          <p:nvPr/>
        </p:nvGrpSpPr>
        <p:grpSpPr>
          <a:xfrm>
            <a:off x="5029200" y="3810000"/>
            <a:ext cx="3895888" cy="1981200"/>
            <a:chOff x="4963525" y="3633000"/>
            <a:chExt cx="3895888" cy="1913557"/>
          </a:xfrm>
        </p:grpSpPr>
        <p:sp>
          <p:nvSpPr>
            <p:cNvPr id="10" name="object 10"/>
            <p:cNvSpPr/>
            <p:nvPr/>
          </p:nvSpPr>
          <p:spPr>
            <a:xfrm>
              <a:off x="4963525" y="3633000"/>
              <a:ext cx="3810000" cy="191355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00" dirty="0"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5095293" y="4571999"/>
              <a:ext cx="3764120" cy="643462"/>
            </a:xfrm>
            <a:prstGeom prst="rect">
              <a:avLst/>
            </a:prstGeom>
          </p:spPr>
          <p:txBody>
            <a:bodyPr vert="horz" wrap="square" lIns="0" tIns="40005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«О СОЗДАНИИ</a:t>
              </a:r>
              <a:r>
                <a:rPr sz="1300" spc="-10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ТЕРРИТОРИИ</a:t>
              </a:r>
              <a:r>
                <a:rPr lang="ru-RU" sz="1300" spc="-5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ОПЕРЕЖАЮЩЕГО СОЦИАЛЬНО</a:t>
              </a:r>
              <a:r>
                <a:rPr lang="ru-RU" sz="1300" spc="-5" dirty="0">
                  <a:solidFill>
                    <a:srgbClr val="FFFFFF"/>
                  </a:solidFill>
                  <a:latin typeface="Tahoma"/>
                  <a:cs typeface="Tahoma"/>
                </a:rPr>
                <a:t>-</a:t>
              </a:r>
              <a:r>
                <a:rPr sz="1300" dirty="0">
                  <a:solidFill>
                    <a:srgbClr val="FFFFFF"/>
                  </a:solidFill>
                  <a:latin typeface="Tahoma"/>
                  <a:cs typeface="Tahoma"/>
                </a:rPr>
                <a:t>ЭКОНОМИЧЕСКОГО</a:t>
              </a:r>
              <a:r>
                <a:rPr sz="1300" spc="-25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РАЗВИТИЯ</a:t>
              </a:r>
              <a:endParaRPr sz="1300" dirty="0">
                <a:latin typeface="Tahoma"/>
                <a:cs typeface="Tahoma"/>
              </a:endParaRPr>
            </a:p>
            <a:p>
              <a:pPr marL="12700">
                <a:lnSpc>
                  <a:spcPct val="100000"/>
                </a:lnSpc>
                <a:spcBef>
                  <a:spcPts val="215"/>
                </a:spcBef>
              </a:pPr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«</a:t>
              </a:r>
              <a:r>
                <a:rPr lang="ru-RU" sz="1300" spc="-5" dirty="0">
                  <a:solidFill>
                    <a:srgbClr val="FFFFFF"/>
                  </a:solidFill>
                  <a:latin typeface="Tahoma"/>
                  <a:cs typeface="Tahoma"/>
                </a:rPr>
                <a:t>ЧЕРЕМХОВО</a:t>
              </a:r>
              <a:r>
                <a:rPr sz="1300" spc="-5" dirty="0">
                  <a:solidFill>
                    <a:srgbClr val="FFFFFF"/>
                  </a:solidFill>
                  <a:latin typeface="Tahoma"/>
                  <a:cs typeface="Tahoma"/>
                </a:rPr>
                <a:t>»</a:t>
              </a:r>
              <a:endParaRPr sz="1300" dirty="0">
                <a:latin typeface="Tahoma"/>
                <a:cs typeface="Tahoma"/>
              </a:endParaRPr>
            </a:p>
          </p:txBody>
        </p:sp>
      </p:grpSp>
      <p:sp>
        <p:nvSpPr>
          <p:cNvPr id="22" name="object 14"/>
          <p:cNvSpPr txBox="1"/>
          <p:nvPr/>
        </p:nvSpPr>
        <p:spPr>
          <a:xfrm>
            <a:off x="4953000" y="2819400"/>
            <a:ext cx="314345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/>
            <a:r>
              <a:rPr lang="ru-RU" b="1" spc="-10" dirty="0">
                <a:latin typeface="Tahoma"/>
                <a:cs typeface="Tahoma"/>
              </a:rPr>
              <a:t>ПОСТАНОВЛЕНИЕ ПРАВИТЕЛЬСТВА РФ  </a:t>
            </a:r>
          </a:p>
          <a:p>
            <a:pPr marR="5080" algn="r"/>
            <a:r>
              <a:rPr b="1" spc="-5" dirty="0">
                <a:latin typeface="Tahoma"/>
                <a:cs typeface="Tahoma"/>
              </a:rPr>
              <a:t>ОТ </a:t>
            </a:r>
            <a:r>
              <a:rPr lang="ru-RU" b="1" spc="-5" dirty="0" smtClean="0">
                <a:latin typeface="Tahoma"/>
                <a:cs typeface="Tahoma"/>
              </a:rPr>
              <a:t>16.03.</a:t>
            </a:r>
            <a:r>
              <a:rPr b="1" spc="-5" dirty="0" smtClean="0">
                <a:latin typeface="Tahoma"/>
                <a:cs typeface="Tahoma"/>
              </a:rPr>
              <a:t>201</a:t>
            </a:r>
            <a:r>
              <a:rPr lang="ru-RU" b="1" spc="-5" dirty="0">
                <a:latin typeface="Tahoma"/>
                <a:cs typeface="Tahoma"/>
              </a:rPr>
              <a:t>8</a:t>
            </a:r>
            <a:r>
              <a:rPr b="1" spc="-60" dirty="0">
                <a:latin typeface="Tahoma"/>
                <a:cs typeface="Tahoma"/>
              </a:rPr>
              <a:t> </a:t>
            </a:r>
            <a:r>
              <a:rPr lang="ru-RU" b="1" spc="-60" dirty="0" smtClean="0">
                <a:latin typeface="Tahoma"/>
                <a:cs typeface="Tahoma"/>
              </a:rPr>
              <a:t>г</a:t>
            </a:r>
            <a:r>
              <a:rPr b="1" spc="-5" dirty="0" smtClean="0">
                <a:latin typeface="Tahoma"/>
                <a:cs typeface="Tahoma"/>
              </a:rPr>
              <a:t>.</a:t>
            </a:r>
            <a:r>
              <a:rPr lang="ru-RU" dirty="0" smtClean="0">
                <a:latin typeface="Tahoma"/>
                <a:cs typeface="Tahoma"/>
              </a:rPr>
              <a:t> </a:t>
            </a:r>
            <a:r>
              <a:rPr b="1" spc="40" dirty="0">
                <a:latin typeface="Tahoma"/>
                <a:cs typeface="Tahoma"/>
              </a:rPr>
              <a:t>№</a:t>
            </a:r>
            <a:r>
              <a:rPr lang="ru-RU" b="1" spc="40" dirty="0">
                <a:latin typeface="Tahoma"/>
                <a:cs typeface="Tahoma"/>
              </a:rPr>
              <a:t> 265</a:t>
            </a:r>
            <a:endParaRPr dirty="0">
              <a:latin typeface="Tahoma"/>
              <a:cs typeface="Tahoma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3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Рисунок 1" descr="gerb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1143000"/>
            <a:ext cx="7907630" cy="2255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800" b="1" spc="-5" dirty="0">
                <a:latin typeface="Tahoma"/>
                <a:cs typeface="Tahoma"/>
              </a:rPr>
              <a:t>ПРЕИМУЩЕСТВА </a:t>
            </a:r>
            <a:endParaRPr lang="ru-RU" sz="4800" b="1" spc="-5" dirty="0" smtClean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4800" b="1" spc="5" dirty="0" smtClean="0">
                <a:latin typeface="Tahoma"/>
                <a:cs typeface="Tahoma"/>
              </a:rPr>
              <a:t>ТОСЭР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800" b="1" dirty="0" smtClean="0">
                <a:latin typeface="Tahoma"/>
                <a:cs typeface="Tahoma"/>
              </a:rPr>
              <a:t>ДЛЯ</a:t>
            </a:r>
            <a:r>
              <a:rPr sz="4800" b="1" spc="-35" dirty="0" smtClean="0">
                <a:latin typeface="Tahoma"/>
                <a:cs typeface="Tahoma"/>
              </a:rPr>
              <a:t> </a:t>
            </a:r>
            <a:r>
              <a:rPr sz="4800" b="1" dirty="0">
                <a:latin typeface="Tahoma"/>
                <a:cs typeface="Tahoma"/>
              </a:rPr>
              <a:t>ИНВЕСТОРОВ</a:t>
            </a:r>
            <a:endParaRPr sz="4800" dirty="0">
              <a:latin typeface="Tahoma"/>
              <a:cs typeface="Tahoma"/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67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9" name="Рисунок 1" descr="ger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7" name="Группа 96"/>
          <p:cNvGrpSpPr/>
          <p:nvPr/>
        </p:nvGrpSpPr>
        <p:grpSpPr>
          <a:xfrm>
            <a:off x="228600" y="3733800"/>
            <a:ext cx="2438400" cy="2057068"/>
            <a:chOff x="228600" y="3429000"/>
            <a:chExt cx="2513874" cy="2057068"/>
          </a:xfrm>
        </p:grpSpPr>
        <p:sp>
          <p:nvSpPr>
            <p:cNvPr id="70" name="object 8"/>
            <p:cNvSpPr/>
            <p:nvPr/>
          </p:nvSpPr>
          <p:spPr>
            <a:xfrm>
              <a:off x="285205" y="3429000"/>
              <a:ext cx="1828800" cy="1703687"/>
            </a:xfrm>
            <a:prstGeom prst="rect">
              <a:avLst/>
            </a:prstGeom>
            <a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59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3"/>
            <p:cNvSpPr txBox="1"/>
            <p:nvPr/>
          </p:nvSpPr>
          <p:spPr>
            <a:xfrm>
              <a:off x="228600" y="5257800"/>
              <a:ext cx="2513874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spc="-5" dirty="0">
                  <a:latin typeface="Tahoma"/>
                  <a:cs typeface="Tahoma"/>
                </a:rPr>
                <a:t>НАЛОГ НА</a:t>
              </a:r>
              <a:r>
                <a:rPr sz="1400" b="1" spc="-40" dirty="0">
                  <a:latin typeface="Tahoma"/>
                  <a:cs typeface="Tahoma"/>
                </a:rPr>
                <a:t> </a:t>
              </a:r>
              <a:r>
                <a:rPr sz="1400" b="1" spc="-5" dirty="0">
                  <a:latin typeface="Tahoma"/>
                  <a:cs typeface="Tahoma"/>
                </a:rPr>
                <a:t>ПРИБЫЛЬ</a:t>
              </a:r>
              <a:endParaRPr sz="1400" dirty="0">
                <a:latin typeface="Tahoma"/>
                <a:cs typeface="Tahoma"/>
              </a:endParaRP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2286000" y="3733800"/>
            <a:ext cx="2209800" cy="2057400"/>
            <a:chOff x="2362200" y="3429000"/>
            <a:chExt cx="2286000" cy="2057400"/>
          </a:xfrm>
        </p:grpSpPr>
        <p:sp>
          <p:nvSpPr>
            <p:cNvPr id="71" name="object 12"/>
            <p:cNvSpPr/>
            <p:nvPr/>
          </p:nvSpPr>
          <p:spPr>
            <a:xfrm>
              <a:off x="2438400" y="3429000"/>
              <a:ext cx="1828800" cy="1704600"/>
            </a:xfrm>
            <a:prstGeom prst="rect">
              <a:avLst/>
            </a:prstGeom>
            <a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59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3"/>
            <p:cNvSpPr txBox="1"/>
            <p:nvPr/>
          </p:nvSpPr>
          <p:spPr>
            <a:xfrm>
              <a:off x="2362200" y="5257800"/>
              <a:ext cx="2286000" cy="2286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spc="-5" dirty="0">
                  <a:latin typeface="Tahoma"/>
                  <a:cs typeface="Tahoma"/>
                </a:rPr>
                <a:t>НАЛОГ </a:t>
              </a:r>
              <a:r>
                <a:rPr sz="1400" b="1" spc="-5" dirty="0" smtClean="0">
                  <a:latin typeface="Tahoma"/>
                  <a:cs typeface="Tahoma"/>
                </a:rPr>
                <a:t>НА</a:t>
              </a:r>
              <a:r>
                <a:rPr sz="1400" b="1" spc="-40" dirty="0" smtClean="0">
                  <a:latin typeface="Tahoma"/>
                  <a:cs typeface="Tahoma"/>
                </a:rPr>
                <a:t> </a:t>
              </a:r>
              <a:r>
                <a:rPr lang="ru-RU" sz="1400" b="1" spc="-5" dirty="0">
                  <a:latin typeface="Tahoma"/>
                  <a:cs typeface="Tahoma"/>
                </a:rPr>
                <a:t>ИМУЩЕСТВО</a:t>
              </a:r>
              <a:endParaRPr sz="1400" dirty="0">
                <a:latin typeface="Tahoma"/>
                <a:cs typeface="Tahoma"/>
              </a:endParaRP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4365527" y="3581400"/>
            <a:ext cx="4778473" cy="2666003"/>
            <a:chOff x="4441727" y="3276600"/>
            <a:chExt cx="4778473" cy="2666003"/>
          </a:xfrm>
        </p:grpSpPr>
        <p:sp>
          <p:nvSpPr>
            <p:cNvPr id="78" name="object 13"/>
            <p:cNvSpPr/>
            <p:nvPr/>
          </p:nvSpPr>
          <p:spPr>
            <a:xfrm>
              <a:off x="7027570" y="3429000"/>
              <a:ext cx="1828800" cy="1702800"/>
            </a:xfrm>
            <a:prstGeom prst="rect">
              <a:avLst/>
            </a:prstGeom>
            <a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59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3"/>
            <p:cNvSpPr txBox="1"/>
            <p:nvPr/>
          </p:nvSpPr>
          <p:spPr>
            <a:xfrm>
              <a:off x="6494170" y="5257800"/>
              <a:ext cx="2726030" cy="68480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400" b="1" spc="-5" dirty="0">
                  <a:latin typeface="Tahoma"/>
                  <a:cs typeface="Tahoma"/>
                </a:rPr>
                <a:t>СТРАХОВЫЕ ВЗНОСЫ </a:t>
              </a:r>
              <a:endParaRPr lang="ru-RU" sz="1400" b="1" spc="-5" dirty="0" smtClean="0">
                <a:latin typeface="Tahoma"/>
                <a:cs typeface="Tahoma"/>
              </a:endParaRP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400" b="1" spc="-5" dirty="0" smtClean="0">
                  <a:latin typeface="Tahoma"/>
                  <a:cs typeface="Tahoma"/>
                </a:rPr>
                <a:t>В </a:t>
              </a:r>
              <a:r>
                <a:rPr lang="ru-RU" sz="1400" b="1" spc="-5" dirty="0">
                  <a:latin typeface="Tahoma"/>
                  <a:cs typeface="Tahoma"/>
                </a:rPr>
                <a:t>ГОСУДАРСТВЕННЫЕ </a:t>
              </a:r>
              <a:endParaRPr lang="ru-RU" sz="1400" b="1" spc="-5" dirty="0" smtClean="0">
                <a:latin typeface="Tahoma"/>
                <a:cs typeface="Tahoma"/>
              </a:endParaRP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400" b="1" spc="-5" dirty="0" smtClean="0">
                  <a:latin typeface="Tahoma"/>
                  <a:cs typeface="Tahoma"/>
                </a:rPr>
                <a:t>И </a:t>
              </a:r>
              <a:r>
                <a:rPr lang="ru-RU" sz="1400" b="1" spc="-5" dirty="0">
                  <a:latin typeface="Tahoma"/>
                  <a:cs typeface="Tahoma"/>
                </a:rPr>
                <a:t>ВНЕБЮДЖЕТНЫЕ </a:t>
              </a:r>
              <a:r>
                <a:rPr lang="ru-RU" sz="1400" b="1" spc="-5" dirty="0" smtClean="0">
                  <a:latin typeface="Tahoma"/>
                  <a:cs typeface="Tahoma"/>
                </a:rPr>
                <a:t>ФОНДЫ</a:t>
              </a:r>
              <a:endParaRPr sz="1400" dirty="0">
                <a:latin typeface="Tahoma"/>
                <a:cs typeface="Tahoma"/>
              </a:endParaRPr>
            </a:p>
          </p:txBody>
        </p:sp>
        <p:grpSp>
          <p:nvGrpSpPr>
            <p:cNvPr id="99" name="Группа 98"/>
            <p:cNvGrpSpPr/>
            <p:nvPr/>
          </p:nvGrpSpPr>
          <p:grpSpPr>
            <a:xfrm>
              <a:off x="4441727" y="3276600"/>
              <a:ext cx="2492473" cy="2209468"/>
              <a:chOff x="4441727" y="3276600"/>
              <a:chExt cx="2492473" cy="2209468"/>
            </a:xfrm>
          </p:grpSpPr>
          <p:sp>
            <p:nvSpPr>
              <p:cNvPr id="80" name="object 58"/>
              <p:cNvSpPr/>
              <p:nvPr/>
            </p:nvSpPr>
            <p:spPr>
              <a:xfrm>
                <a:off x="4594127" y="3276600"/>
                <a:ext cx="2209800" cy="1981200"/>
              </a:xfrm>
              <a:prstGeom prst="rect">
                <a:avLst/>
              </a:prstGeom>
              <a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colorTemperature colorTemp="5900"/>
                          </a14:imgEffect>
                          <a14:imgEffect>
                            <a14:saturation sat="66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3"/>
              <p:cNvSpPr txBox="1"/>
              <p:nvPr/>
            </p:nvSpPr>
            <p:spPr>
              <a:xfrm>
                <a:off x="4441727" y="5257800"/>
                <a:ext cx="2492473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ru-RU" sz="1400" b="1" spc="-5" dirty="0">
                    <a:latin typeface="Tahoma"/>
                    <a:cs typeface="Tahoma"/>
                  </a:rPr>
                  <a:t>НАЛОГ НА ЗЕМЛЮ</a:t>
                </a:r>
                <a:endParaRPr sz="1400" dirty="0">
                  <a:latin typeface="Tahoma"/>
                  <a:cs typeface="Tahoma"/>
                </a:endParaRPr>
              </a:p>
            </p:txBody>
          </p:sp>
        </p:grpSp>
      </p:grpSp>
      <p:sp>
        <p:nvSpPr>
          <p:cNvPr id="101" name="TextBox 100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1 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533400" y="1953913"/>
            <a:ext cx="2116429" cy="1932287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48400" y="2590800"/>
            <a:ext cx="208621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5"/>
              </a:spcBef>
            </a:pPr>
            <a:r>
              <a:rPr lang="ru-RU" sz="44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5</a:t>
            </a:r>
            <a:r>
              <a:rPr sz="4400" b="1" spc="-20" dirty="0" smtClean="0">
                <a:latin typeface="Tahoma"/>
                <a:cs typeface="Tahoma"/>
              </a:rPr>
              <a:t> </a:t>
            </a:r>
            <a:r>
              <a:rPr lang="ru-RU" sz="44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ЛЕТ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333486" y="2017617"/>
            <a:ext cx="2086210" cy="197169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32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0%</a:t>
            </a:r>
          </a:p>
          <a:p>
            <a:pPr marL="23495">
              <a:lnSpc>
                <a:spcPct val="100000"/>
              </a:lnSpc>
              <a:spcBef>
                <a:spcPts val="95"/>
              </a:spcBef>
            </a:pPr>
            <a:r>
              <a:rPr sz="1400" b="1" spc="-10" dirty="0" smtClean="0">
                <a:latin typeface="Tahoma"/>
                <a:cs typeface="Tahoma"/>
              </a:rPr>
              <a:t>ФЕДЕРАЛЬНЫЙ</a:t>
            </a:r>
            <a:r>
              <a:rPr sz="1400" b="1" spc="30" dirty="0" smtClean="0">
                <a:latin typeface="Tahoma"/>
                <a:cs typeface="Tahoma"/>
              </a:rPr>
              <a:t> </a:t>
            </a:r>
            <a:r>
              <a:rPr sz="1400" b="1" spc="-10" dirty="0">
                <a:latin typeface="Tahoma"/>
                <a:cs typeface="Tahoma"/>
              </a:rPr>
              <a:t>БЮДЖЕТ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32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0%</a:t>
            </a:r>
          </a:p>
          <a:p>
            <a:pPr marL="23495">
              <a:lnSpc>
                <a:spcPct val="100000"/>
              </a:lnSpc>
              <a:spcBef>
                <a:spcPts val="95"/>
              </a:spcBef>
            </a:pPr>
            <a:r>
              <a:rPr sz="1400" b="1" spc="-5" dirty="0" smtClean="0">
                <a:latin typeface="Tahoma"/>
                <a:cs typeface="Tahoma"/>
              </a:rPr>
              <a:t>РЕГИОНАЛЬНЫЙ</a:t>
            </a:r>
            <a:r>
              <a:rPr sz="1400" b="1" spc="-15" dirty="0" smtClean="0">
                <a:latin typeface="Tahoma"/>
                <a:cs typeface="Tahoma"/>
              </a:rPr>
              <a:t> </a:t>
            </a:r>
            <a:r>
              <a:rPr sz="1400" b="1" spc="-10" dirty="0">
                <a:latin typeface="Tahoma"/>
                <a:cs typeface="Tahoma"/>
              </a:rPr>
              <a:t>БЮДЖЕТ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48400" y="4800600"/>
            <a:ext cx="2743200" cy="775212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lang="ru-RU" sz="44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6-10</a:t>
            </a:r>
            <a:r>
              <a:rPr sz="4400" b="1" spc="-35" dirty="0" smtClean="0">
                <a:latin typeface="Tahoma"/>
                <a:cs typeface="Tahoma"/>
              </a:rPr>
              <a:t> </a:t>
            </a:r>
            <a:r>
              <a:rPr lang="ru-RU" sz="44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ЛЕТ</a:t>
            </a:r>
          </a:p>
        </p:txBody>
      </p:sp>
      <p:sp>
        <p:nvSpPr>
          <p:cNvPr id="24" name="object 24"/>
          <p:cNvSpPr/>
          <p:nvPr/>
        </p:nvSpPr>
        <p:spPr>
          <a:xfrm>
            <a:off x="5486400" y="2667000"/>
            <a:ext cx="662400" cy="66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Группа 50"/>
          <p:cNvGrpSpPr/>
          <p:nvPr/>
        </p:nvGrpSpPr>
        <p:grpSpPr>
          <a:xfrm>
            <a:off x="304800" y="4196651"/>
            <a:ext cx="2612644" cy="1213549"/>
            <a:chOff x="438527" y="4830878"/>
            <a:chExt cx="2612644" cy="1213549"/>
          </a:xfrm>
        </p:grpSpPr>
        <p:sp>
          <p:nvSpPr>
            <p:cNvPr id="25" name="object 25"/>
            <p:cNvSpPr/>
            <p:nvPr/>
          </p:nvSpPr>
          <p:spPr>
            <a:xfrm>
              <a:off x="438527" y="4830878"/>
              <a:ext cx="659386" cy="6627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457200" y="4876800"/>
              <a:ext cx="2593971" cy="116762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720000">
                <a:lnSpc>
                  <a:spcPct val="100000"/>
                </a:lnSpc>
              </a:pPr>
              <a:r>
                <a:rPr lang="ru-RU" sz="3200" b="1" spc="5" dirty="0" smtClean="0">
                  <a:latin typeface="Tahoma"/>
                  <a:cs typeface="Tahoma"/>
                </a:rPr>
                <a:t>  </a:t>
              </a:r>
              <a:r>
                <a:rPr sz="3200" b="1" spc="5" dirty="0" smtClean="0">
                  <a:latin typeface="Tahoma"/>
                  <a:cs typeface="Tahoma"/>
                </a:rPr>
                <a:t>3</a:t>
              </a:r>
              <a:r>
                <a:rPr sz="3200" b="1" spc="5" dirty="0">
                  <a:latin typeface="Tahoma"/>
                  <a:cs typeface="Tahoma"/>
                </a:rPr>
                <a:t>%</a:t>
              </a:r>
              <a:endParaRPr lang="ru-RU" sz="3200" b="1" spc="5" dirty="0">
                <a:latin typeface="Tahoma"/>
                <a:cs typeface="Tahoma"/>
              </a:endParaRPr>
            </a:p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sz="1400" b="1" spc="-5" dirty="0">
                  <a:latin typeface="Tahoma"/>
                  <a:cs typeface="Tahoma"/>
                </a:rPr>
                <a:t>ОБЫЧНАЯ СТАВКА</a:t>
              </a:r>
              <a:r>
                <a:rPr sz="1400" b="1" spc="-80" dirty="0">
                  <a:latin typeface="Tahoma"/>
                  <a:cs typeface="Tahoma"/>
                </a:rPr>
                <a:t> </a:t>
              </a:r>
              <a:r>
                <a:rPr sz="1400" b="1" spc="-5" dirty="0">
                  <a:latin typeface="Tahoma"/>
                  <a:cs typeface="Tahoma"/>
                </a:rPr>
                <a:t>В</a:t>
              </a:r>
              <a:endParaRPr sz="1400" dirty="0">
                <a:latin typeface="Tahoma"/>
                <a:cs typeface="Tahoma"/>
              </a:endParaRPr>
            </a:p>
            <a:p>
              <a:pPr marL="12700">
                <a:lnSpc>
                  <a:spcPct val="100000"/>
                </a:lnSpc>
              </a:pPr>
              <a:r>
                <a:rPr sz="1400" b="1" spc="-10" dirty="0">
                  <a:latin typeface="Tahoma"/>
                  <a:cs typeface="Tahoma"/>
                </a:rPr>
                <a:t>ФЕДЕРАЛЬНЫЙ</a:t>
              </a:r>
              <a:r>
                <a:rPr sz="1400" b="1" spc="20" dirty="0">
                  <a:latin typeface="Tahoma"/>
                  <a:cs typeface="Tahoma"/>
                </a:rPr>
                <a:t> </a:t>
              </a:r>
              <a:r>
                <a:rPr sz="1400" b="1" spc="-10" dirty="0">
                  <a:latin typeface="Tahoma"/>
                  <a:cs typeface="Tahoma"/>
                </a:rPr>
                <a:t>БЮДЖЕТ</a:t>
              </a:r>
              <a:endParaRPr sz="1400" dirty="0">
                <a:latin typeface="Tahoma"/>
                <a:cs typeface="Tahoma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292919" y="5428245"/>
            <a:ext cx="2755035" cy="1201155"/>
            <a:chOff x="292919" y="6240658"/>
            <a:chExt cx="2755035" cy="1201155"/>
          </a:xfrm>
        </p:grpSpPr>
        <p:sp>
          <p:nvSpPr>
            <p:cNvPr id="27" name="object 27"/>
            <p:cNvSpPr/>
            <p:nvPr/>
          </p:nvSpPr>
          <p:spPr>
            <a:xfrm>
              <a:off x="292919" y="6240658"/>
              <a:ext cx="662400" cy="662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381000" y="6274186"/>
              <a:ext cx="2666954" cy="116762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720000">
                <a:lnSpc>
                  <a:spcPct val="100000"/>
                </a:lnSpc>
              </a:pPr>
              <a:r>
                <a:rPr lang="ru-RU" sz="3200" b="1" spc="5" dirty="0" smtClean="0">
                  <a:latin typeface="Tahoma"/>
                  <a:cs typeface="Tahoma"/>
                </a:rPr>
                <a:t> </a:t>
              </a:r>
              <a:r>
                <a:rPr sz="3200" b="1" spc="5" dirty="0" smtClean="0">
                  <a:latin typeface="Tahoma"/>
                  <a:cs typeface="Tahoma"/>
                </a:rPr>
                <a:t>17</a:t>
              </a:r>
              <a:r>
                <a:rPr sz="3200" b="1" spc="5" dirty="0">
                  <a:latin typeface="Tahoma"/>
                  <a:cs typeface="Tahoma"/>
                </a:rPr>
                <a:t>%</a:t>
              </a:r>
              <a:endParaRPr sz="3200" dirty="0">
                <a:latin typeface="Tahoma"/>
                <a:cs typeface="Tahoma"/>
              </a:endParaRPr>
            </a:p>
            <a:p>
              <a:pPr marR="5080">
                <a:lnSpc>
                  <a:spcPct val="100000"/>
                </a:lnSpc>
                <a:spcBef>
                  <a:spcPts val="1800"/>
                </a:spcBef>
              </a:pPr>
              <a:r>
                <a:rPr sz="1400" b="1" spc="-5" dirty="0">
                  <a:latin typeface="Tahoma"/>
                  <a:cs typeface="Tahoma"/>
                </a:rPr>
                <a:t>ОБЫЧНАЯ СТАВКА В  РЕГИОНАЛЬНЫЙ</a:t>
              </a:r>
              <a:r>
                <a:rPr sz="1400" b="1" spc="-55" dirty="0">
                  <a:latin typeface="Tahoma"/>
                  <a:cs typeface="Tahoma"/>
                </a:rPr>
                <a:t> </a:t>
              </a:r>
              <a:r>
                <a:rPr sz="1400" b="1" spc="-10" dirty="0">
                  <a:latin typeface="Tahoma"/>
                  <a:cs typeface="Tahoma"/>
                </a:rPr>
                <a:t>БЮДЖЕТ</a:t>
              </a:r>
              <a:endParaRPr sz="1400" dirty="0">
                <a:latin typeface="Tahoma"/>
                <a:cs typeface="Tahoma"/>
              </a:endParaRPr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3352800" y="4648200"/>
            <a:ext cx="1673530" cy="9752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lang="ru-RU" sz="32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10%</a:t>
            </a:r>
          </a:p>
          <a:p>
            <a:pPr marL="47625">
              <a:lnSpc>
                <a:spcPct val="100000"/>
              </a:lnSpc>
              <a:spcBef>
                <a:spcPts val="325"/>
              </a:spcBef>
            </a:pPr>
            <a:r>
              <a:rPr sz="1400" b="1" spc="-5" dirty="0" smtClean="0">
                <a:latin typeface="Tahoma"/>
                <a:cs typeface="Tahoma"/>
              </a:rPr>
              <a:t>РЕГИОНАЛЬНЫЙ</a:t>
            </a:r>
            <a:r>
              <a:rPr sz="1400" b="1" spc="-15" dirty="0" smtClean="0">
                <a:latin typeface="Tahoma"/>
                <a:cs typeface="Tahoma"/>
              </a:rPr>
              <a:t> </a:t>
            </a:r>
            <a:r>
              <a:rPr sz="1400" b="1" spc="-10" dirty="0">
                <a:latin typeface="Tahoma"/>
                <a:cs typeface="Tahoma"/>
              </a:rPr>
              <a:t>БЮДЖЕТ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486400" y="4800600"/>
            <a:ext cx="662400" cy="66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/>
          <p:cNvSpPr txBox="1"/>
          <p:nvPr/>
        </p:nvSpPr>
        <p:spPr>
          <a:xfrm>
            <a:off x="1600200" y="914400"/>
            <a:ext cx="6172199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latin typeface="Tahoma"/>
                <a:cs typeface="Tahoma"/>
              </a:rPr>
              <a:t>ПРЕИМУЩЕСТВА ТОСЭР </a:t>
            </a:r>
            <a:r>
              <a:rPr sz="2800" b="1" dirty="0">
                <a:latin typeface="Tahoma"/>
                <a:cs typeface="Tahoma"/>
              </a:rPr>
              <a:t>ДЛЯ</a:t>
            </a:r>
            <a:r>
              <a:rPr sz="2800" b="1" spc="-35" dirty="0">
                <a:latin typeface="Tahoma"/>
                <a:cs typeface="Tahoma"/>
              </a:rPr>
              <a:t> </a:t>
            </a:r>
            <a:r>
              <a:rPr sz="2800" b="1" dirty="0" smtClean="0">
                <a:latin typeface="Tahoma"/>
                <a:cs typeface="Tahoma"/>
              </a:rPr>
              <a:t>ИНВЕСТОРОВ</a:t>
            </a:r>
            <a:r>
              <a:rPr lang="ru-RU" sz="2800" b="1" dirty="0" smtClean="0">
                <a:latin typeface="Tahoma"/>
                <a:cs typeface="Tahoma"/>
              </a:rPr>
              <a:t>: налог на прибыль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37" name="object 9">
            <a:extLst>
              <a:ext uri="{FF2B5EF4-FFF2-40B4-BE49-F238E27FC236}">
                <a16:creationId xmlns:a16="http://schemas.microsoft.com/office/drawing/2014/main" id="{8A51AF7A-F3AA-4AF7-91C6-7BD43A42B802}"/>
              </a:ext>
            </a:extLst>
          </p:cNvPr>
          <p:cNvSpPr/>
          <p:nvPr/>
        </p:nvSpPr>
        <p:spPr>
          <a:xfrm flipV="1">
            <a:off x="304800" y="4069081"/>
            <a:ext cx="2513874" cy="45719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4095" y="0"/>
                </a:lnTo>
              </a:path>
            </a:pathLst>
          </a:custGeom>
          <a:ln w="76200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3EC9916-EFE9-402C-8AFD-B4DA37893772}"/>
              </a:ext>
            </a:extLst>
          </p:cNvPr>
          <p:cNvCxnSpPr>
            <a:cxnSpLocks/>
          </p:cNvCxnSpPr>
          <p:nvPr/>
        </p:nvCxnSpPr>
        <p:spPr>
          <a:xfrm>
            <a:off x="3335327" y="4087172"/>
            <a:ext cx="5122873" cy="0"/>
          </a:xfrm>
          <a:prstGeom prst="line">
            <a:avLst/>
          </a:prstGeom>
          <a:ln w="19050"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102CF168-2C4A-49C0-A0C8-6E0223D43269}"/>
              </a:ext>
            </a:extLst>
          </p:cNvPr>
          <p:cNvCxnSpPr>
            <a:cxnSpLocks/>
          </p:cNvCxnSpPr>
          <p:nvPr/>
        </p:nvCxnSpPr>
        <p:spPr>
          <a:xfrm>
            <a:off x="3420241" y="6096000"/>
            <a:ext cx="5122873" cy="0"/>
          </a:xfrm>
          <a:prstGeom prst="line">
            <a:avLst/>
          </a:prstGeom>
          <a:ln w="19050"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48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0" name="Рисунок 1" descr="ger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53" name="Прямая соединительная линия 52"/>
          <p:cNvCxnSpPr/>
          <p:nvPr/>
        </p:nvCxnSpPr>
        <p:spPr>
          <a:xfrm>
            <a:off x="1143000" y="44958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1143000" y="5715000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1 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80315" y="4267200"/>
            <a:ext cx="2804089" cy="205468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4095" y="0"/>
                </a:lnTo>
              </a:path>
            </a:pathLst>
          </a:custGeom>
          <a:ln w="72007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781800" y="3581400"/>
            <a:ext cx="208621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5"/>
              </a:spcBef>
            </a:pPr>
            <a:r>
              <a:rPr lang="ru-RU" sz="44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5 ЛЕТ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429000" y="3429000"/>
            <a:ext cx="1902130" cy="110735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3495">
              <a:spcBef>
                <a:spcPts val="95"/>
              </a:spcBef>
            </a:pPr>
            <a:r>
              <a:rPr lang="ru-RU" sz="40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0%</a:t>
            </a:r>
          </a:p>
          <a:p>
            <a:pPr marL="23495">
              <a:lnSpc>
                <a:spcPct val="100000"/>
              </a:lnSpc>
              <a:spcBef>
                <a:spcPts val="95"/>
              </a:spcBef>
            </a:pPr>
            <a:r>
              <a:rPr sz="1400" b="1" spc="-5" dirty="0" smtClean="0">
                <a:latin typeface="Tahoma"/>
                <a:cs typeface="Tahoma"/>
              </a:rPr>
              <a:t>РЕГИОНАЛЬНЫЙ</a:t>
            </a:r>
            <a:r>
              <a:rPr sz="1400" b="1" spc="-15" dirty="0" smtClean="0">
                <a:latin typeface="Tahoma"/>
                <a:cs typeface="Tahoma"/>
              </a:rPr>
              <a:t> </a:t>
            </a:r>
            <a:r>
              <a:rPr sz="1400" b="1" spc="-10" dirty="0">
                <a:latin typeface="Tahoma"/>
                <a:cs typeface="Tahoma"/>
              </a:rPr>
              <a:t>БЮДЖЕТ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19800" y="3657600"/>
            <a:ext cx="662400" cy="66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2"/>
          <p:cNvSpPr/>
          <p:nvPr/>
        </p:nvSpPr>
        <p:spPr>
          <a:xfrm>
            <a:off x="609600" y="2105400"/>
            <a:ext cx="2116800" cy="1933200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9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" name="Рисунок 1" descr="ger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2" name="object 2"/>
          <p:cNvSpPr txBox="1"/>
          <p:nvPr/>
        </p:nvSpPr>
        <p:spPr>
          <a:xfrm>
            <a:off x="1143000" y="914400"/>
            <a:ext cx="693420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latin typeface="Tahoma"/>
                <a:cs typeface="Tahoma"/>
              </a:rPr>
              <a:t>ПРЕИМУЩЕСТВА ТОСЭР </a:t>
            </a:r>
            <a:r>
              <a:rPr sz="2800" b="1" dirty="0">
                <a:latin typeface="Tahoma"/>
                <a:cs typeface="Tahoma"/>
              </a:rPr>
              <a:t>ДЛЯ</a:t>
            </a:r>
            <a:r>
              <a:rPr sz="2800" b="1" spc="-35" dirty="0">
                <a:latin typeface="Tahoma"/>
                <a:cs typeface="Tahoma"/>
              </a:rPr>
              <a:t> </a:t>
            </a:r>
            <a:r>
              <a:rPr sz="2800" b="1" dirty="0" smtClean="0">
                <a:latin typeface="Tahoma"/>
                <a:cs typeface="Tahoma"/>
              </a:rPr>
              <a:t>ИНВЕСТОРОВ</a:t>
            </a:r>
            <a:r>
              <a:rPr lang="ru-RU" sz="2800" b="1" dirty="0" smtClean="0">
                <a:latin typeface="Tahoma"/>
                <a:cs typeface="Tahoma"/>
              </a:rPr>
              <a:t>: налог на имущество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304800" y="4572000"/>
            <a:ext cx="2609152" cy="1192011"/>
            <a:chOff x="381000" y="4572000"/>
            <a:chExt cx="2609152" cy="1192011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81000" y="4572000"/>
              <a:ext cx="2609152" cy="1192011"/>
              <a:chOff x="3615141" y="5043561"/>
              <a:chExt cx="2609152" cy="1192011"/>
            </a:xfrm>
          </p:grpSpPr>
          <p:sp>
            <p:nvSpPr>
              <p:cNvPr id="25" name="object 25"/>
              <p:cNvSpPr/>
              <p:nvPr/>
            </p:nvSpPr>
            <p:spPr>
              <a:xfrm>
                <a:off x="3615141" y="5043561"/>
                <a:ext cx="659386" cy="662756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 txBox="1"/>
              <p:nvPr/>
            </p:nvSpPr>
            <p:spPr>
              <a:xfrm>
                <a:off x="3630322" y="5067945"/>
                <a:ext cx="2593971" cy="1167627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720000">
                  <a:lnSpc>
                    <a:spcPct val="100000"/>
                  </a:lnSpc>
                </a:pPr>
                <a:r>
                  <a:rPr lang="ru-RU" sz="3200" b="1" spc="5" dirty="0" smtClean="0">
                    <a:latin typeface="Tahoma"/>
                    <a:cs typeface="Tahoma"/>
                  </a:rPr>
                  <a:t> 2,2</a:t>
                </a:r>
                <a:r>
                  <a:rPr sz="3200" b="1" spc="5" dirty="0">
                    <a:latin typeface="Tahoma"/>
                    <a:cs typeface="Tahoma"/>
                  </a:rPr>
                  <a:t>%</a:t>
                </a:r>
                <a:endParaRPr lang="ru-RU" sz="3200" b="1" spc="5" dirty="0">
                  <a:latin typeface="Tahoma"/>
                  <a:cs typeface="Tahoma"/>
                </a:endParaRP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sz="1400" b="1" spc="-5" dirty="0">
                    <a:latin typeface="Tahoma"/>
                    <a:cs typeface="Tahoma"/>
                  </a:rPr>
                  <a:t>ОБЫЧНАЯ СТАВКА</a:t>
                </a:r>
                <a:r>
                  <a:rPr sz="1400" b="1" spc="-80" dirty="0">
                    <a:latin typeface="Tahoma"/>
                    <a:cs typeface="Tahoma"/>
                  </a:rPr>
                  <a:t> </a:t>
                </a:r>
                <a:r>
                  <a:rPr sz="1400" b="1" spc="-5" dirty="0">
                    <a:latin typeface="Tahoma"/>
                    <a:cs typeface="Tahoma"/>
                  </a:rPr>
                  <a:t>В</a:t>
                </a:r>
                <a:endParaRPr sz="1400" dirty="0">
                  <a:latin typeface="Tahoma"/>
                  <a:cs typeface="Tahoma"/>
                </a:endParaRPr>
              </a:p>
              <a:p>
                <a:pPr marL="12700">
                  <a:lnSpc>
                    <a:spcPct val="100000"/>
                  </a:lnSpc>
                </a:pPr>
                <a:r>
                  <a:rPr lang="ru-RU" sz="1400" b="1" spc="-10" dirty="0">
                    <a:latin typeface="Tahoma"/>
                    <a:cs typeface="Tahoma"/>
                  </a:rPr>
                  <a:t>РЕГИОНАЛЬНЫЙ</a:t>
                </a:r>
                <a:r>
                  <a:rPr sz="1400" b="1" spc="20" dirty="0">
                    <a:latin typeface="Tahoma"/>
                    <a:cs typeface="Tahoma"/>
                  </a:rPr>
                  <a:t> </a:t>
                </a:r>
                <a:r>
                  <a:rPr sz="1400" b="1" spc="-10" dirty="0">
                    <a:latin typeface="Tahoma"/>
                    <a:cs typeface="Tahoma"/>
                  </a:rPr>
                  <a:t>БЮДЖЕТ</a:t>
                </a:r>
                <a:endParaRPr sz="1400" dirty="0">
                  <a:latin typeface="Tahoma"/>
                  <a:cs typeface="Tahoma"/>
                </a:endParaRPr>
              </a:p>
            </p:txBody>
          </p:sp>
        </p:grpSp>
        <p:cxnSp>
          <p:nvCxnSpPr>
            <p:cNvPr id="44" name="Прямая соединительная линия 43"/>
            <p:cNvCxnSpPr/>
            <p:nvPr/>
          </p:nvCxnSpPr>
          <p:spPr>
            <a:xfrm>
              <a:off x="1219200" y="4876800"/>
              <a:ext cx="1219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1 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74397" y="4258228"/>
            <a:ext cx="2773603" cy="526488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4095" y="0"/>
                </a:lnTo>
              </a:path>
            </a:pathLst>
          </a:custGeom>
          <a:ln w="72007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477000" y="3429000"/>
            <a:ext cx="24384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5"/>
              </a:spcBef>
            </a:pPr>
            <a:r>
              <a:rPr lang="en-US" sz="44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5</a:t>
            </a:r>
            <a:r>
              <a:rPr lang="ru-RU" sz="44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 ЛЕТ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352800" y="3276600"/>
            <a:ext cx="1828800" cy="991938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44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0%</a:t>
            </a:r>
            <a:endParaRPr lang="en-US" sz="4400" b="1" spc="5" dirty="0" smtClean="0">
              <a:solidFill>
                <a:schemeClr val="accent5">
                  <a:lumMod val="75000"/>
                </a:schemeClr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400" b="1" spc="5" dirty="0" smtClean="0">
                <a:latin typeface="Tahoma"/>
                <a:cs typeface="Tahoma"/>
              </a:rPr>
              <a:t>НАЛОГ НА ЗЕМЛЮ</a:t>
            </a:r>
            <a:endParaRPr lang="ru-RU" sz="1400" b="1" spc="5" dirty="0"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638800" y="3429000"/>
            <a:ext cx="662400" cy="66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Группа 38"/>
          <p:cNvGrpSpPr/>
          <p:nvPr/>
        </p:nvGrpSpPr>
        <p:grpSpPr>
          <a:xfrm>
            <a:off x="304800" y="4419600"/>
            <a:ext cx="2626650" cy="1152239"/>
            <a:chOff x="3386150" y="3986162"/>
            <a:chExt cx="2626650" cy="1152239"/>
          </a:xfrm>
        </p:grpSpPr>
        <p:sp>
          <p:nvSpPr>
            <p:cNvPr id="25" name="object 25"/>
            <p:cNvSpPr/>
            <p:nvPr/>
          </p:nvSpPr>
          <p:spPr>
            <a:xfrm>
              <a:off x="3386150" y="3986162"/>
              <a:ext cx="659386" cy="6627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3418829" y="3986162"/>
              <a:ext cx="2593971" cy="115223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720000">
                <a:lnSpc>
                  <a:spcPct val="100000"/>
                </a:lnSpc>
              </a:pPr>
              <a:r>
                <a:rPr lang="ru-RU" sz="3200" b="1" spc="5" dirty="0" smtClean="0">
                  <a:latin typeface="Tahoma"/>
                  <a:cs typeface="Tahoma"/>
                </a:rPr>
                <a:t> 1,5</a:t>
              </a:r>
              <a:r>
                <a:rPr sz="3200" b="1" spc="5" dirty="0">
                  <a:latin typeface="Tahoma"/>
                  <a:cs typeface="Tahoma"/>
                </a:rPr>
                <a:t>%</a:t>
              </a:r>
              <a:endParaRPr lang="ru-RU" sz="3200" b="1" spc="5" dirty="0">
                <a:latin typeface="Tahoma"/>
                <a:cs typeface="Tahoma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1" spc="-5" dirty="0" smtClean="0">
                  <a:latin typeface="Tahoma"/>
                  <a:cs typeface="Tahoma"/>
                </a:rPr>
                <a:t>       </a:t>
              </a:r>
            </a:p>
            <a:p>
              <a:pPr>
                <a:lnSpc>
                  <a:spcPct val="100000"/>
                </a:lnSpc>
              </a:pPr>
              <a:r>
                <a:rPr lang="ru-RU" sz="1400" b="1" spc="-5" dirty="0" smtClean="0">
                  <a:latin typeface="Tahoma"/>
                  <a:cs typeface="Tahoma"/>
                </a:rPr>
                <a:t>       </a:t>
              </a:r>
              <a:r>
                <a:rPr sz="1400" b="1" spc="-5" dirty="0" smtClean="0">
                  <a:latin typeface="Tahoma"/>
                  <a:cs typeface="Tahoma"/>
                </a:rPr>
                <a:t>ОБЫЧНАЯ </a:t>
              </a:r>
              <a:r>
                <a:rPr sz="1400" b="1" spc="-5" dirty="0">
                  <a:latin typeface="Tahoma"/>
                  <a:cs typeface="Tahoma"/>
                </a:rPr>
                <a:t>СТАВКА</a:t>
              </a:r>
              <a:r>
                <a:rPr lang="ru-RU" sz="1400" b="1" spc="-5" dirty="0">
                  <a:latin typeface="Tahoma"/>
                  <a:cs typeface="Tahoma"/>
                </a:rPr>
                <a:t> </a:t>
              </a:r>
              <a:r>
                <a:rPr lang="ru-RU" sz="1400" b="1" spc="-5" dirty="0" smtClean="0">
                  <a:latin typeface="Tahoma"/>
                  <a:cs typeface="Tahoma"/>
                </a:rPr>
                <a:t>В</a:t>
              </a:r>
            </a:p>
            <a:p>
              <a:pPr>
                <a:lnSpc>
                  <a:spcPct val="100000"/>
                </a:lnSpc>
              </a:pPr>
              <a:r>
                <a:rPr lang="ru-RU" sz="1400" b="1" spc="-5" dirty="0" smtClean="0">
                  <a:latin typeface="Tahoma"/>
                  <a:cs typeface="Tahoma"/>
                </a:rPr>
                <a:t>       МЕСТНЫЙ </a:t>
              </a:r>
              <a:r>
                <a:rPr lang="ru-RU" sz="1400" b="1" spc="-5" dirty="0">
                  <a:latin typeface="Tahoma"/>
                  <a:cs typeface="Tahoma"/>
                </a:rPr>
                <a:t>БЮДЖЕТ</a:t>
              </a:r>
              <a:endParaRPr sz="1400" dirty="0">
                <a:latin typeface="Tahoma"/>
                <a:cs typeface="Tahoma"/>
              </a:endParaRPr>
            </a:p>
          </p:txBody>
        </p:sp>
      </p:grpSp>
      <p:sp>
        <p:nvSpPr>
          <p:cNvPr id="17" name="object 58"/>
          <p:cNvSpPr/>
          <p:nvPr/>
        </p:nvSpPr>
        <p:spPr>
          <a:xfrm>
            <a:off x="304800" y="1848134"/>
            <a:ext cx="2538000" cy="2342866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5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Рисунок 1" descr="ger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8" name="object 2"/>
          <p:cNvSpPr txBox="1"/>
          <p:nvPr/>
        </p:nvSpPr>
        <p:spPr>
          <a:xfrm>
            <a:off x="1600200" y="914400"/>
            <a:ext cx="6172199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latin typeface="Tahoma"/>
                <a:cs typeface="Tahoma"/>
              </a:rPr>
              <a:t>ПРЕИМУЩЕСТВА ТОСЭР </a:t>
            </a:r>
            <a:r>
              <a:rPr sz="2800" b="1" dirty="0">
                <a:latin typeface="Tahoma"/>
                <a:cs typeface="Tahoma"/>
              </a:rPr>
              <a:t>ДЛЯ</a:t>
            </a:r>
            <a:r>
              <a:rPr sz="2800" b="1" spc="-35" dirty="0">
                <a:latin typeface="Tahoma"/>
                <a:cs typeface="Tahoma"/>
              </a:rPr>
              <a:t> </a:t>
            </a:r>
            <a:r>
              <a:rPr sz="2800" b="1" dirty="0" smtClean="0">
                <a:latin typeface="Tahoma"/>
                <a:cs typeface="Tahoma"/>
              </a:rPr>
              <a:t>ИНВЕСТОРОВ</a:t>
            </a:r>
            <a:r>
              <a:rPr lang="ru-RU" sz="2800" b="1" dirty="0" smtClean="0">
                <a:latin typeface="Tahoma"/>
                <a:cs typeface="Tahoma"/>
              </a:rPr>
              <a:t>: налог на землю</a:t>
            </a:r>
            <a:endParaRPr sz="2800" dirty="0">
              <a:latin typeface="Tahoma"/>
              <a:cs typeface="Tahoma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143000" y="4724400"/>
            <a:ext cx="1295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1 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8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21970" y="3886200"/>
            <a:ext cx="272603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5" dirty="0">
                <a:latin typeface="Tahoma"/>
                <a:cs typeface="Tahoma"/>
              </a:rPr>
              <a:t>СТРАХОВЫЕ ВЗНОСЫ В ГОСУДАРСТВЕННЫЕ </a:t>
            </a:r>
            <a:r>
              <a:rPr lang="ru-RU" b="1" spc="-5" dirty="0" smtClean="0">
                <a:latin typeface="Tahoma"/>
                <a:cs typeface="Tahoma"/>
              </a:rPr>
              <a:t>ВНЕБЮДЖЕТНЫЕ ФОНДЫ</a:t>
            </a:r>
            <a:endParaRPr dirty="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5105400"/>
            <a:ext cx="3352800" cy="587995"/>
          </a:xfrm>
          <a:custGeom>
            <a:avLst/>
            <a:gdLst/>
            <a:ahLst/>
            <a:cxnLst/>
            <a:rect l="l" t="t" r="r" b="b"/>
            <a:pathLst>
              <a:path w="864235">
                <a:moveTo>
                  <a:pt x="0" y="0"/>
                </a:moveTo>
                <a:lnTo>
                  <a:pt x="864095" y="0"/>
                </a:lnTo>
              </a:path>
            </a:pathLst>
          </a:custGeom>
          <a:ln w="72007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781800" y="2209800"/>
            <a:ext cx="2086210" cy="19781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5"/>
              </a:spcBef>
            </a:pPr>
            <a:r>
              <a:rPr lang="ru-RU" sz="32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10 ЛЕТ</a:t>
            </a: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endParaRPr lang="ru-RU" sz="500" b="1" spc="-5" dirty="0" smtClean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lang="ru-RU" sz="1400" b="1" spc="-5" dirty="0" smtClean="0">
                <a:latin typeface="Tahoma"/>
                <a:cs typeface="Tahoma"/>
              </a:rPr>
              <a:t>ДЛЯ РЕЗИДЕНТОВ, ПОЛУЧИВШИХ СТАТУС В ТЕЧЕНИЕ ПЕРВЫХ 3 ЛЕТ С МОМЕНТА СОЗДАНИЯ ТОСЭР</a:t>
            </a:r>
            <a:endParaRPr lang="ru-RU" sz="1400" dirty="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05200" y="2133600"/>
            <a:ext cx="2560375" cy="171008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3200" b="1" spc="5" dirty="0" smtClean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7,6%</a:t>
            </a:r>
          </a:p>
          <a:p>
            <a:endParaRPr lang="ru-RU" sz="1400" b="1" spc="-5" dirty="0" smtClean="0">
              <a:latin typeface="Tahoma"/>
              <a:cs typeface="Tahoma"/>
            </a:endParaRPr>
          </a:p>
          <a:p>
            <a:r>
              <a:rPr lang="ru-RU" sz="1400" b="1" spc="-5" dirty="0" smtClean="0">
                <a:latin typeface="Tahoma"/>
                <a:cs typeface="Tahoma"/>
              </a:rPr>
              <a:t>ПЕНСИОННЫЙ </a:t>
            </a:r>
            <a:r>
              <a:rPr lang="ru-RU" sz="1400" b="1" spc="-5" dirty="0">
                <a:latin typeface="Tahoma"/>
                <a:cs typeface="Tahoma"/>
              </a:rPr>
              <a:t>ФОНД </a:t>
            </a:r>
            <a:r>
              <a:rPr lang="ru-RU" sz="16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6%</a:t>
            </a:r>
            <a:endParaRPr lang="ru-RU" sz="1600" b="1" dirty="0">
              <a:latin typeface="Tahoma"/>
              <a:cs typeface="Tahoma"/>
            </a:endParaRPr>
          </a:p>
          <a:p>
            <a:r>
              <a:rPr lang="ru-RU" sz="1400" b="1" spc="-5" dirty="0">
                <a:latin typeface="Tahoma"/>
                <a:cs typeface="Tahoma"/>
              </a:rPr>
              <a:t>ФОНД СОЦИАЛЬНОГО СТРАХОВАНИЯ </a:t>
            </a:r>
            <a:r>
              <a:rPr lang="ru-RU" sz="16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1,5%</a:t>
            </a:r>
            <a:endParaRPr lang="ru-RU" sz="1600" b="1" dirty="0">
              <a:latin typeface="Tahoma"/>
              <a:cs typeface="Tahoma"/>
            </a:endParaRPr>
          </a:p>
          <a:p>
            <a:r>
              <a:rPr lang="ru-RU" sz="1400" b="1" spc="-5" dirty="0">
                <a:latin typeface="Tahoma"/>
                <a:cs typeface="Tahoma"/>
              </a:rPr>
              <a:t>ФОНД ОМС </a:t>
            </a:r>
            <a:r>
              <a:rPr lang="ru-RU" sz="1600" b="1" spc="5" dirty="0">
                <a:solidFill>
                  <a:schemeClr val="accent5">
                    <a:lumMod val="75000"/>
                  </a:schemeClr>
                </a:solidFill>
                <a:latin typeface="Tahoma"/>
                <a:cs typeface="Tahoma"/>
              </a:rPr>
              <a:t>0,1%</a:t>
            </a:r>
            <a:endParaRPr lang="ru-RU" sz="1400" b="1" dirty="0"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19800" y="2209800"/>
            <a:ext cx="662400" cy="66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/>
          <p:cNvSpPr/>
          <p:nvPr/>
        </p:nvSpPr>
        <p:spPr>
          <a:xfrm>
            <a:off x="633008" y="1828800"/>
            <a:ext cx="2033992" cy="1933200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BB48A7F-E166-471D-A5EF-81BE7C4F5FB4}"/>
              </a:ext>
            </a:extLst>
          </p:cNvPr>
          <p:cNvCxnSpPr>
            <a:cxnSpLocks/>
          </p:cNvCxnSpPr>
          <p:nvPr/>
        </p:nvCxnSpPr>
        <p:spPr>
          <a:xfrm>
            <a:off x="3505200" y="4192619"/>
            <a:ext cx="5122873" cy="0"/>
          </a:xfrm>
          <a:prstGeom prst="line">
            <a:avLst/>
          </a:prstGeom>
          <a:ln w="19050"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9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" name="Рисунок 1" descr="ger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3" name="object 2"/>
          <p:cNvSpPr txBox="1"/>
          <p:nvPr/>
        </p:nvSpPr>
        <p:spPr>
          <a:xfrm>
            <a:off x="1600200" y="914400"/>
            <a:ext cx="6172199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latin typeface="Tahoma"/>
                <a:cs typeface="Tahoma"/>
              </a:rPr>
              <a:t>ПРЕИМУЩЕСТВА ТОСЭР </a:t>
            </a:r>
            <a:r>
              <a:rPr sz="2800" b="1" dirty="0">
                <a:latin typeface="Tahoma"/>
                <a:cs typeface="Tahoma"/>
              </a:rPr>
              <a:t>ДЛЯ</a:t>
            </a:r>
            <a:r>
              <a:rPr sz="2800" b="1" spc="-35" dirty="0">
                <a:latin typeface="Tahoma"/>
                <a:cs typeface="Tahoma"/>
              </a:rPr>
              <a:t> </a:t>
            </a:r>
            <a:r>
              <a:rPr sz="2800" b="1" dirty="0" smtClean="0">
                <a:latin typeface="Tahoma"/>
                <a:cs typeface="Tahoma"/>
              </a:rPr>
              <a:t>ИНВЕСТОРОВ</a:t>
            </a:r>
            <a:r>
              <a:rPr lang="ru-RU" sz="2800" b="1" dirty="0" smtClean="0">
                <a:latin typeface="Tahoma"/>
                <a:cs typeface="Tahoma"/>
              </a:rPr>
              <a:t>: платежи в фонды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347039" y="5257800"/>
            <a:ext cx="5367961" cy="1066800"/>
            <a:chOff x="228600" y="5257800"/>
            <a:chExt cx="5367961" cy="1066800"/>
          </a:xfrm>
        </p:grpSpPr>
        <p:sp>
          <p:nvSpPr>
            <p:cNvPr id="23" name="object 23"/>
            <p:cNvSpPr txBox="1"/>
            <p:nvPr/>
          </p:nvSpPr>
          <p:spPr>
            <a:xfrm>
              <a:off x="2819400" y="5257800"/>
              <a:ext cx="2777161" cy="1052211"/>
            </a:xfrm>
            <a:prstGeom prst="rect">
              <a:avLst/>
            </a:prstGeom>
          </p:spPr>
          <p:txBody>
            <a:bodyPr vert="horz" wrap="square" lIns="0" tIns="97155" rIns="0" bIns="0" rtlCol="0">
              <a:spAutoFit/>
            </a:bodyPr>
            <a:lstStyle/>
            <a:p>
              <a:r>
                <a:rPr lang="ru-RU" sz="1400" b="1" dirty="0">
                  <a:latin typeface="Tahoma"/>
                  <a:cs typeface="Tahoma"/>
                </a:rPr>
                <a:t>ПЕНСИОННЫЙ ФОНД </a:t>
              </a:r>
              <a:r>
                <a:rPr lang="ru-RU" sz="1400" b="1" dirty="0" smtClean="0">
                  <a:latin typeface="Tahoma"/>
                  <a:cs typeface="Tahoma"/>
                </a:rPr>
                <a:t>- </a:t>
              </a:r>
              <a:r>
                <a:rPr lang="ru-RU" sz="1600" b="1" spc="5" dirty="0" smtClean="0">
                  <a:latin typeface="Tahoma"/>
                  <a:cs typeface="Tahoma"/>
                </a:rPr>
                <a:t>22</a:t>
              </a:r>
              <a:r>
                <a:rPr lang="ru-RU" sz="1600" b="1" spc="5" dirty="0">
                  <a:latin typeface="Tahoma"/>
                  <a:cs typeface="Tahoma"/>
                </a:rPr>
                <a:t>%</a:t>
              </a:r>
              <a:endParaRPr lang="ru-RU" sz="1600" b="1" dirty="0">
                <a:latin typeface="Tahoma"/>
                <a:cs typeface="Tahoma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1" dirty="0">
                  <a:latin typeface="Tahoma"/>
                  <a:cs typeface="Tahoma"/>
                </a:rPr>
                <a:t>ФОНД СОЦИАЛЬНОГО СТРАХОВАНИЯ </a:t>
              </a:r>
              <a:r>
                <a:rPr lang="ru-RU" sz="1400" b="1" dirty="0" smtClean="0">
                  <a:latin typeface="Tahoma"/>
                  <a:cs typeface="Tahoma"/>
                </a:rPr>
                <a:t>- </a:t>
              </a:r>
              <a:r>
                <a:rPr lang="ru-RU" sz="1600" b="1" spc="5" dirty="0" smtClean="0">
                  <a:latin typeface="Tahoma"/>
                  <a:cs typeface="Tahoma"/>
                </a:rPr>
                <a:t>2,9</a:t>
              </a:r>
              <a:r>
                <a:rPr lang="ru-RU" sz="1600" b="1" spc="5" dirty="0">
                  <a:latin typeface="Tahoma"/>
                  <a:cs typeface="Tahoma"/>
                </a:rPr>
                <a:t>%</a:t>
              </a:r>
            </a:p>
            <a:p>
              <a:r>
                <a:rPr lang="ru-RU" sz="1400" b="1" dirty="0">
                  <a:latin typeface="Tahoma"/>
                  <a:cs typeface="Tahoma"/>
                </a:rPr>
                <a:t>ФОНД ОМС </a:t>
              </a:r>
              <a:r>
                <a:rPr lang="ru-RU" sz="1400" b="1" dirty="0" smtClean="0">
                  <a:latin typeface="Tahoma"/>
                  <a:cs typeface="Tahoma"/>
                </a:rPr>
                <a:t>- </a:t>
              </a:r>
              <a:r>
                <a:rPr lang="ru-RU" sz="1600" b="1" spc="5" dirty="0" smtClean="0">
                  <a:latin typeface="Tahoma"/>
                  <a:cs typeface="Tahoma"/>
                </a:rPr>
                <a:t>5,1</a:t>
              </a:r>
              <a:r>
                <a:rPr lang="ru-RU" sz="1600" b="1" spc="5" dirty="0">
                  <a:latin typeface="Tahoma"/>
                  <a:cs typeface="Tahoma"/>
                </a:rPr>
                <a:t>%</a:t>
              </a:r>
            </a:p>
          </p:txBody>
        </p:sp>
        <p:grpSp>
          <p:nvGrpSpPr>
            <p:cNvPr id="42" name="Группа 41"/>
            <p:cNvGrpSpPr/>
            <p:nvPr/>
          </p:nvGrpSpPr>
          <p:grpSpPr>
            <a:xfrm>
              <a:off x="228600" y="5296216"/>
              <a:ext cx="2746371" cy="1028384"/>
              <a:chOff x="228600" y="5257800"/>
              <a:chExt cx="2746371" cy="1028384"/>
            </a:xfrm>
          </p:grpSpPr>
          <p:sp>
            <p:nvSpPr>
              <p:cNvPr id="25" name="object 25"/>
              <p:cNvSpPr/>
              <p:nvPr/>
            </p:nvSpPr>
            <p:spPr>
              <a:xfrm>
                <a:off x="228600" y="5257800"/>
                <a:ext cx="659386" cy="662756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 txBox="1"/>
              <p:nvPr/>
            </p:nvSpPr>
            <p:spPr>
              <a:xfrm>
                <a:off x="381000" y="5334000"/>
                <a:ext cx="2593971" cy="952184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720000">
                  <a:lnSpc>
                    <a:spcPct val="100000"/>
                  </a:lnSpc>
                </a:pPr>
                <a:r>
                  <a:rPr lang="ru-RU" sz="3200" b="1" spc="5" dirty="0">
                    <a:latin typeface="Tahoma"/>
                    <a:cs typeface="Tahoma"/>
                  </a:rPr>
                  <a:t>30,2</a:t>
                </a:r>
                <a:r>
                  <a:rPr sz="3200" b="1" spc="5" dirty="0">
                    <a:latin typeface="Tahoma"/>
                    <a:cs typeface="Tahoma"/>
                  </a:rPr>
                  <a:t>%</a:t>
                </a:r>
                <a:endParaRPr lang="ru-RU" sz="3200" b="1" spc="5" dirty="0">
                  <a:latin typeface="Tahoma"/>
                  <a:cs typeface="Tahoma"/>
                </a:endParaRP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ru-RU" sz="1400" b="1" spc="-5" dirty="0" smtClean="0">
                    <a:latin typeface="Tahoma"/>
                    <a:cs typeface="Tahoma"/>
                  </a:rPr>
                  <a:t>       </a:t>
                </a:r>
                <a:r>
                  <a:rPr sz="1400" b="1" spc="-5" dirty="0" smtClean="0">
                    <a:latin typeface="Tahoma"/>
                    <a:cs typeface="Tahoma"/>
                  </a:rPr>
                  <a:t>ОБЫЧНАЯ </a:t>
                </a:r>
                <a:r>
                  <a:rPr sz="1400" b="1" spc="-5" dirty="0">
                    <a:latin typeface="Tahoma"/>
                    <a:cs typeface="Tahoma"/>
                  </a:rPr>
                  <a:t>СТАВКА</a:t>
                </a:r>
                <a:endParaRPr sz="1400" dirty="0">
                  <a:latin typeface="Tahoma"/>
                  <a:cs typeface="Tahoma"/>
                </a:endParaRPr>
              </a:p>
            </p:txBody>
          </p:sp>
        </p:grpSp>
        <p:cxnSp>
          <p:nvCxnSpPr>
            <p:cNvPr id="44" name="Прямая соединительная линия 43"/>
            <p:cNvCxnSpPr/>
            <p:nvPr/>
          </p:nvCxnSpPr>
          <p:spPr>
            <a:xfrm>
              <a:off x="1066800" y="5638800"/>
              <a:ext cx="152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1 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 txBox="1"/>
          <p:nvPr/>
        </p:nvSpPr>
        <p:spPr>
          <a:xfrm>
            <a:off x="228600" y="914400"/>
            <a:ext cx="8822031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latin typeface="Tahoma"/>
                <a:cs typeface="Tahoma"/>
              </a:rPr>
              <a:t>ВИДЫ ЭКОНОМИЧЕСКОЙ </a:t>
            </a:r>
            <a:endParaRPr lang="ru-RU" sz="2800" b="1" dirty="0" smtClean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spc="-5" dirty="0" smtClean="0">
                <a:latin typeface="Tahoma"/>
                <a:cs typeface="Tahoma"/>
              </a:rPr>
              <a:t>ДЕЯТЕЛЬНОСТИ </a:t>
            </a:r>
            <a:r>
              <a:rPr sz="2800" b="1" dirty="0" smtClean="0">
                <a:latin typeface="Tahoma"/>
                <a:cs typeface="Tahoma"/>
              </a:rPr>
              <a:t>В </a:t>
            </a:r>
            <a:r>
              <a:rPr sz="2800" b="1" dirty="0">
                <a:latin typeface="Tahoma"/>
                <a:cs typeface="Tahoma"/>
              </a:rPr>
              <a:t>РАМКАХ</a:t>
            </a:r>
            <a:r>
              <a:rPr sz="2800" b="1" spc="45" dirty="0">
                <a:latin typeface="Tahoma"/>
                <a:cs typeface="Tahoma"/>
              </a:rPr>
              <a:t> </a:t>
            </a:r>
            <a:r>
              <a:rPr sz="2800" b="1" dirty="0">
                <a:latin typeface="Tahoma"/>
                <a:cs typeface="Tahoma"/>
              </a:rPr>
              <a:t>ТО</a:t>
            </a:r>
            <a:r>
              <a:rPr lang="ru-RU" sz="2800" b="1" dirty="0">
                <a:latin typeface="Tahoma"/>
                <a:cs typeface="Tahoma"/>
              </a:rPr>
              <a:t>СЭ</a:t>
            </a:r>
            <a:r>
              <a:rPr sz="2800" b="1" dirty="0">
                <a:latin typeface="Tahoma"/>
                <a:cs typeface="Tahoma"/>
              </a:rPr>
              <a:t>Р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5029200" y="1846904"/>
            <a:ext cx="3223306" cy="4553896"/>
            <a:chOff x="304800" y="1928605"/>
            <a:chExt cx="3223306" cy="4553896"/>
          </a:xfrm>
        </p:grpSpPr>
        <p:sp>
          <p:nvSpPr>
            <p:cNvPr id="9" name="object 11"/>
            <p:cNvSpPr txBox="1"/>
            <p:nvPr/>
          </p:nvSpPr>
          <p:spPr>
            <a:xfrm>
              <a:off x="1394506" y="2873349"/>
              <a:ext cx="2133600" cy="443711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lang="ru-RU" sz="1400" b="1" spc="-5" dirty="0">
                  <a:latin typeface="Tahoma"/>
                  <a:cs typeface="Tahoma"/>
                </a:rPr>
                <a:t>ПИЩЕВАЯ ПРОМЫШЛЕННОСТЬ</a:t>
              </a:r>
              <a:endParaRPr lang="ru-RU" sz="1400" dirty="0">
                <a:latin typeface="Tahoma"/>
                <a:cs typeface="Tahoma"/>
              </a:endParaRPr>
            </a:p>
          </p:txBody>
        </p:sp>
        <p:sp>
          <p:nvSpPr>
            <p:cNvPr id="10" name="object 11"/>
            <p:cNvSpPr txBox="1"/>
            <p:nvPr/>
          </p:nvSpPr>
          <p:spPr>
            <a:xfrm>
              <a:off x="1394506" y="5917933"/>
              <a:ext cx="2133600" cy="443711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lang="ru-RU" sz="1400" b="1" spc="-5" dirty="0">
                  <a:latin typeface="Tahoma"/>
                  <a:cs typeface="Tahoma"/>
                </a:rPr>
                <a:t>ХИМИЧЕСКАЯ ПРОМЫШЛЕННОСТЬ</a:t>
              </a:r>
              <a:endParaRPr lang="ru-RU" sz="1400" dirty="0">
                <a:latin typeface="Tahoma"/>
                <a:cs typeface="Tahoma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394506" y="3929266"/>
              <a:ext cx="2129838" cy="443711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lang="ru-RU" sz="1400" b="1" spc="-5" dirty="0">
                  <a:latin typeface="Tahoma"/>
                  <a:cs typeface="Tahoma"/>
                </a:rPr>
                <a:t>СЕЛЬСКОЕ ХОЗЯЙСТВО</a:t>
              </a:r>
              <a:endParaRPr lang="ru-RU" sz="1400" dirty="0">
                <a:latin typeface="Tahoma"/>
                <a:cs typeface="Tahoma"/>
              </a:endParaRPr>
            </a:p>
          </p:txBody>
        </p:sp>
        <p:sp>
          <p:nvSpPr>
            <p:cNvPr id="13" name="object 11"/>
            <p:cNvSpPr txBox="1"/>
            <p:nvPr/>
          </p:nvSpPr>
          <p:spPr>
            <a:xfrm>
              <a:off x="1394506" y="2125797"/>
              <a:ext cx="2133600" cy="2282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lang="ru-RU" sz="1400" b="1" spc="-5" dirty="0">
                  <a:latin typeface="Tahoma"/>
                  <a:cs typeface="Tahoma"/>
                </a:rPr>
                <a:t>ЗДРАВООХРАНЕНИЕ</a:t>
              </a:r>
              <a:endParaRPr lang="ru-RU" sz="1400" dirty="0">
                <a:latin typeface="Tahoma"/>
                <a:cs typeface="Tahoma"/>
              </a:endParaRPr>
            </a:p>
          </p:txBody>
        </p:sp>
        <p:pic>
          <p:nvPicPr>
            <p:cNvPr id="1028" name="Picture 4" descr="ÐÐ°ÑÑÐ¸Ð½ÐºÐ¸ Ð¿Ð¾ Ð·Ð°Ð¿ÑÐ¾ÑÑ Ð¸ÐºÐ¾Ð½ÐºÐ¸ ÑÐ°ÑÐ¼Ð°ÑÐµÐ²ÑÐ¸ÐºÐ°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54" y="1928605"/>
              <a:ext cx="679967" cy="679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ÐÐ°ÑÑÐ¸Ð½ÐºÐ¸ Ð¿Ð¾ Ð·Ð°Ð¿ÑÐ¾ÑÑ Ð¸ÐºÐ¾Ð½ÐºÐ¸ Ð¼ÐµÐ»ÑÐ½Ð¸ÑÐ°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707398"/>
              <a:ext cx="774739" cy="774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ÐÐ°ÑÑÐ¸Ð½ÐºÐ¸ Ð¿Ð¾ Ð·Ð°Ð¿ÑÐ¾ÑÑ Ð¸ÐºÐ¾Ð½ÐºÐ¸ ÑÐ°Ð±ÑÐ¸ÐºÐ° 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13" y="5797075"/>
              <a:ext cx="685426" cy="685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ÐÐ°ÑÑÐ¸Ð½ÐºÐ¸ Ð¿Ð¾ Ð·Ð°Ð¿ÑÐ¾ÑÑ Ð¸ÐºÐ¾Ð½ÐºÐ¸ ÑÐ»ÐµÐ±Ñ 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13" y="2833315"/>
              <a:ext cx="592512" cy="59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 descr="C:\Documents and Settings\Idiatullin\Рабочий стол\12847-des-partenariats-d-un-genre-nouveau-dans-le-recyclage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16" y="4795485"/>
              <a:ext cx="688242" cy="688242"/>
            </a:xfrm>
            <a:prstGeom prst="rect">
              <a:avLst/>
            </a:prstGeom>
            <a:noFill/>
          </p:spPr>
        </p:pic>
        <p:sp>
          <p:nvSpPr>
            <p:cNvPr id="29" name="object 11"/>
            <p:cNvSpPr txBox="1"/>
            <p:nvPr/>
          </p:nvSpPr>
          <p:spPr>
            <a:xfrm>
              <a:off x="1397625" y="4885024"/>
              <a:ext cx="2123599" cy="443711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lang="ru-RU" sz="1400" b="1" spc="-5" dirty="0">
                  <a:latin typeface="Tahoma"/>
                  <a:cs typeface="Tahoma"/>
                </a:rPr>
                <a:t>УТИЛИЗАЦИЯ ОТХОДОВ</a:t>
              </a:r>
              <a:endParaRPr lang="ru-RU" sz="1400" dirty="0">
                <a:latin typeface="Tahoma"/>
                <a:cs typeface="Tahoma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381000" y="1969802"/>
            <a:ext cx="3820495" cy="4735798"/>
            <a:chOff x="4332905" y="1969802"/>
            <a:chExt cx="3820495" cy="4735798"/>
          </a:xfrm>
        </p:grpSpPr>
        <p:sp>
          <p:nvSpPr>
            <p:cNvPr id="8" name="object 11"/>
            <p:cNvSpPr txBox="1"/>
            <p:nvPr/>
          </p:nvSpPr>
          <p:spPr>
            <a:xfrm>
              <a:off x="5486400" y="2801279"/>
              <a:ext cx="2667000" cy="443711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lang="ru-RU" sz="1400" b="1" spc="-5" dirty="0">
                  <a:latin typeface="Tahoma"/>
                  <a:cs typeface="Tahoma"/>
                </a:rPr>
                <a:t>ДЕРЕВООБРАБАТЫВАЮЩЕЕ ПРОИЗВОДСТВО</a:t>
              </a:r>
              <a:endParaRPr lang="ru-RU" sz="1400" dirty="0">
                <a:latin typeface="Tahoma"/>
                <a:cs typeface="Tahoma"/>
              </a:endParaRPr>
            </a:p>
          </p:txBody>
        </p:sp>
        <p:sp>
          <p:nvSpPr>
            <p:cNvPr id="12" name="object 11"/>
            <p:cNvSpPr txBox="1"/>
            <p:nvPr/>
          </p:nvSpPr>
          <p:spPr>
            <a:xfrm>
              <a:off x="5486400" y="2096384"/>
              <a:ext cx="2667000" cy="2282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lang="ru-RU" sz="1400" b="1" spc="-5" dirty="0">
                  <a:latin typeface="Tahoma"/>
                  <a:cs typeface="Tahoma"/>
                </a:rPr>
                <a:t>МАШИНОСТРОЕНИЕ</a:t>
              </a:r>
              <a:endParaRPr lang="ru-RU" sz="1400" dirty="0">
                <a:latin typeface="Tahoma"/>
                <a:cs typeface="Tahoma"/>
              </a:endParaRPr>
            </a:p>
          </p:txBody>
        </p:sp>
        <p:sp>
          <p:nvSpPr>
            <p:cNvPr id="14" name="object 11"/>
            <p:cNvSpPr txBox="1"/>
            <p:nvPr/>
          </p:nvSpPr>
          <p:spPr>
            <a:xfrm>
              <a:off x="5491396" y="4518128"/>
              <a:ext cx="2626651" cy="443711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lang="ru-RU" sz="1400" b="1" spc="-5" dirty="0">
                  <a:latin typeface="Tahoma"/>
                  <a:cs typeface="Tahoma"/>
                </a:rPr>
                <a:t>ФАРМАЦЕВТИЧЕСКОЕ ПРОИЗВОДСТВО</a:t>
              </a:r>
              <a:endParaRPr lang="ru-RU" sz="1400" dirty="0">
                <a:latin typeface="Tahoma"/>
                <a:cs typeface="Tahoma"/>
              </a:endParaRPr>
            </a:p>
          </p:txBody>
        </p:sp>
        <p:pic>
          <p:nvPicPr>
            <p:cNvPr id="1026" name="Picture 2" descr="ÐÐ°ÑÑÐ¸Ð½ÐºÐ¸ Ð¿Ð¾ Ð·Ð°Ð¿ÑÐ¾ÑÑ Ð¸ÐºÐ¾Ð½ÐºÐ¸ ÑÐ°ÑÐ¼Ð°ÑÐµÐ²ÑÐ¸ÐºÐ°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905" y="4397719"/>
              <a:ext cx="730773" cy="730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5259" y="1969802"/>
              <a:ext cx="527676" cy="524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7579" y="2750479"/>
              <a:ext cx="757129" cy="615479"/>
            </a:xfrm>
            <a:prstGeom prst="rect">
              <a:avLst/>
            </a:prstGeom>
          </p:spPr>
        </p:pic>
        <p:sp>
          <p:nvSpPr>
            <p:cNvPr id="22" name="object 11"/>
            <p:cNvSpPr txBox="1"/>
            <p:nvPr/>
          </p:nvSpPr>
          <p:spPr>
            <a:xfrm>
              <a:off x="5472623" y="3680603"/>
              <a:ext cx="2667000" cy="443711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lang="ru-RU" sz="1400" b="1" spc="-5" dirty="0">
                  <a:latin typeface="Tahoma"/>
                  <a:cs typeface="Tahoma"/>
                </a:rPr>
                <a:t>МЕБЕЛЬНОЕ ПРОИЗВОДСТВО</a:t>
              </a:r>
              <a:endParaRPr lang="ru-RU" sz="1400" dirty="0">
                <a:latin typeface="Tahoma"/>
                <a:cs typeface="Tahoma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259" y="3673789"/>
              <a:ext cx="586067" cy="451696"/>
            </a:xfrm>
            <a:prstGeom prst="rect">
              <a:avLst/>
            </a:prstGeom>
          </p:spPr>
        </p:pic>
        <p:pic>
          <p:nvPicPr>
            <p:cNvPr id="6151" name="Picture 7" descr="C:\Documents and Settings\Idiatullin\Рабочий стол\no-translate-detected_318-49570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262" y="5247825"/>
              <a:ext cx="674057" cy="674057"/>
            </a:xfrm>
            <a:prstGeom prst="rect">
              <a:avLst/>
            </a:prstGeom>
            <a:noFill/>
          </p:spPr>
        </p:pic>
        <p:sp>
          <p:nvSpPr>
            <p:cNvPr id="28" name="object 11"/>
            <p:cNvSpPr txBox="1"/>
            <p:nvPr/>
          </p:nvSpPr>
          <p:spPr>
            <a:xfrm>
              <a:off x="5474463" y="5255277"/>
              <a:ext cx="2678937" cy="659155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lang="ru-RU" sz="1400" b="1" spc="-5" dirty="0">
                  <a:latin typeface="Tahoma"/>
                  <a:cs typeface="Tahoma"/>
                </a:rPr>
                <a:t>ПРОИЗВОДСТВО СТРОИТЕЛЬНЫХ МАТЕРИАЛОВ</a:t>
              </a:r>
              <a:endParaRPr lang="ru-RU" sz="1400" dirty="0">
                <a:latin typeface="Tahoma"/>
                <a:cs typeface="Tahoma"/>
              </a:endParaRPr>
            </a:p>
          </p:txBody>
        </p:sp>
        <p:pic>
          <p:nvPicPr>
            <p:cNvPr id="16" name="Picture 2" descr="ÐÐ°ÑÑÐ¸Ð½ÐºÐ¸ Ð¿Ð¾ Ð·Ð°Ð¿ÑÐ¾ÑÑ Ð¸ÐºÐ¾Ð½ÐºÐ° Ð¿Ð°ÑÐ¸ÐºÐ¼Ð°ÑÐµÑÑÐºÐ°Ñ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593" y="6096871"/>
              <a:ext cx="608729" cy="608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bject 11"/>
            <p:cNvSpPr txBox="1"/>
            <p:nvPr/>
          </p:nvSpPr>
          <p:spPr>
            <a:xfrm>
              <a:off x="5472623" y="6207870"/>
              <a:ext cx="2645425" cy="443711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R="5080"/>
              <a:r>
                <a:rPr lang="ru-RU" sz="1400" b="1" spc="-5" dirty="0">
                  <a:latin typeface="Tahoma"/>
                  <a:cs typeface="Tahoma"/>
                </a:rPr>
                <a:t>ПРЕДОСТАВЛЕНИЕ ПРОЧИХ ПЕРСОНАЛЬНЫХ УСЛУГ</a:t>
              </a:r>
              <a:endParaRPr lang="ru-RU" sz="1400" dirty="0">
                <a:latin typeface="Tahoma"/>
                <a:cs typeface="Tahoma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40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1" descr="gerb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5" name="TextBox 44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2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4370" y="1295400"/>
            <a:ext cx="8288630" cy="22294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800" b="1" dirty="0">
                <a:latin typeface="Tahoma"/>
                <a:cs typeface="Tahoma"/>
              </a:rPr>
              <a:t>КЛЮЧЕВЫ</a:t>
            </a:r>
            <a:r>
              <a:rPr lang="ru-RU" sz="4800" b="1" dirty="0">
                <a:latin typeface="Tahoma"/>
                <a:cs typeface="Tahoma"/>
              </a:rPr>
              <a:t>Е</a:t>
            </a:r>
            <a:r>
              <a:rPr sz="4800" b="1" dirty="0">
                <a:latin typeface="Tahoma"/>
                <a:cs typeface="Tahoma"/>
              </a:rPr>
              <a:t> ФАКТОР</a:t>
            </a:r>
            <a:r>
              <a:rPr lang="ru-RU" sz="4800" b="1" dirty="0">
                <a:latin typeface="Tahoma"/>
                <a:cs typeface="Tahoma"/>
              </a:rPr>
              <a:t>Ы</a:t>
            </a:r>
            <a:r>
              <a:rPr sz="4800" b="1" dirty="0">
                <a:latin typeface="Tahoma"/>
                <a:cs typeface="Tahoma"/>
              </a:rPr>
              <a:t> </a:t>
            </a:r>
            <a:r>
              <a:rPr sz="4800" b="1" spc="-5" dirty="0">
                <a:latin typeface="Tahoma"/>
                <a:cs typeface="Tahoma"/>
              </a:rPr>
              <a:t>ОТКРЫТИЯ </a:t>
            </a:r>
            <a:r>
              <a:rPr sz="4800" b="1" dirty="0">
                <a:latin typeface="Tahoma"/>
                <a:cs typeface="Tahoma"/>
              </a:rPr>
              <a:t>НОВОГО </a:t>
            </a:r>
            <a:r>
              <a:rPr sz="4800" b="1" spc="-5" dirty="0">
                <a:latin typeface="Tahoma"/>
                <a:cs typeface="Tahoma"/>
              </a:rPr>
              <a:t>ПРОИЗВОДСТВА </a:t>
            </a:r>
            <a:r>
              <a:rPr sz="4800" b="1" dirty="0">
                <a:latin typeface="Tahoma"/>
                <a:cs typeface="Tahoma"/>
              </a:rPr>
              <a:t>В</a:t>
            </a:r>
            <a:r>
              <a:rPr sz="4800" b="1" spc="5" dirty="0">
                <a:latin typeface="Tahoma"/>
                <a:cs typeface="Tahoma"/>
              </a:rPr>
              <a:t> </a:t>
            </a:r>
            <a:r>
              <a:rPr sz="4800" b="1" dirty="0">
                <a:latin typeface="Tahoma"/>
                <a:cs typeface="Tahoma"/>
              </a:rPr>
              <a:t>ТО</a:t>
            </a:r>
            <a:r>
              <a:rPr lang="ru-RU" sz="4800" b="1" dirty="0">
                <a:latin typeface="Tahoma"/>
                <a:cs typeface="Tahoma"/>
              </a:rPr>
              <a:t>СЭ</a:t>
            </a:r>
            <a:r>
              <a:rPr sz="4800" b="1" dirty="0">
                <a:latin typeface="Tahoma"/>
                <a:cs typeface="Tahoma"/>
              </a:rPr>
              <a:t>Р</a:t>
            </a:r>
            <a:r>
              <a:rPr lang="ru-RU" sz="4800" b="1" dirty="0">
                <a:latin typeface="Tahoma"/>
                <a:cs typeface="Tahoma"/>
              </a:rPr>
              <a:t> </a:t>
            </a:r>
            <a:endParaRPr sz="48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5036" y="628525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501" y="0"/>
                </a:moveTo>
                <a:lnTo>
                  <a:pt x="104298" y="7774"/>
                </a:lnTo>
                <a:lnTo>
                  <a:pt x="62435" y="29423"/>
                </a:lnTo>
                <a:lnTo>
                  <a:pt x="29423" y="62435"/>
                </a:lnTo>
                <a:lnTo>
                  <a:pt x="7774" y="104298"/>
                </a:lnTo>
                <a:lnTo>
                  <a:pt x="0" y="152501"/>
                </a:lnTo>
                <a:lnTo>
                  <a:pt x="7774" y="200706"/>
                </a:lnTo>
                <a:lnTo>
                  <a:pt x="29423" y="242572"/>
                </a:lnTo>
                <a:lnTo>
                  <a:pt x="62435" y="275588"/>
                </a:lnTo>
                <a:lnTo>
                  <a:pt x="104298" y="297240"/>
                </a:lnTo>
                <a:lnTo>
                  <a:pt x="152501" y="305015"/>
                </a:lnTo>
                <a:lnTo>
                  <a:pt x="200710" y="297240"/>
                </a:lnTo>
                <a:lnTo>
                  <a:pt x="242577" y="275588"/>
                </a:lnTo>
                <a:lnTo>
                  <a:pt x="275591" y="242572"/>
                </a:lnTo>
                <a:lnTo>
                  <a:pt x="297241" y="200706"/>
                </a:lnTo>
                <a:lnTo>
                  <a:pt x="305015" y="152501"/>
                </a:lnTo>
                <a:lnTo>
                  <a:pt x="297241" y="104298"/>
                </a:lnTo>
                <a:lnTo>
                  <a:pt x="275591" y="62435"/>
                </a:lnTo>
                <a:lnTo>
                  <a:pt x="242577" y="29423"/>
                </a:lnTo>
                <a:lnTo>
                  <a:pt x="200710" y="7774"/>
                </a:lnTo>
                <a:lnTo>
                  <a:pt x="152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Группа 38"/>
          <p:cNvGrpSpPr/>
          <p:nvPr/>
        </p:nvGrpSpPr>
        <p:grpSpPr>
          <a:xfrm>
            <a:off x="228600" y="3352800"/>
            <a:ext cx="2359595" cy="2523768"/>
            <a:chOff x="222504" y="1812777"/>
            <a:chExt cx="1545613" cy="1555874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72072" y="1812777"/>
              <a:ext cx="1296045" cy="15558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5800" b="1" cap="none" spc="0" dirty="0">
                  <a:ln w="12700">
                    <a:solidFill>
                      <a:schemeClr val="bg1">
                        <a:lumMod val="75000"/>
                      </a:schemeClr>
                    </a:solidFill>
                    <a:prstDash val="solid"/>
                  </a:ln>
                  <a:solidFill>
                    <a:schemeClr val="bg1">
                      <a:lumMod val="75000"/>
                    </a:schemeClr>
                  </a:solidFill>
                  <a:latin typeface="Arial Narrow" pitchFamily="34" charset="0"/>
                  <a:cs typeface="Tahoma" pitchFamily="34" charset="0"/>
                </a:rPr>
                <a:t>1</a:t>
              </a:r>
            </a:p>
          </p:txBody>
        </p:sp>
        <p:sp>
          <p:nvSpPr>
            <p:cNvPr id="9" name="object 9"/>
            <p:cNvSpPr/>
            <p:nvPr/>
          </p:nvSpPr>
          <p:spPr>
            <a:xfrm>
              <a:off x="222504" y="2235565"/>
              <a:ext cx="648876" cy="711491"/>
            </a:xfrm>
            <a:prstGeom prst="rect">
              <a:avLst/>
            </a:prstGeom>
            <a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057400" y="3352800"/>
            <a:ext cx="2592004" cy="3016800"/>
            <a:chOff x="4320707" y="1759646"/>
            <a:chExt cx="1852138" cy="252376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876800" y="1759646"/>
              <a:ext cx="1296045" cy="252376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5800" b="1" cap="none" spc="0" dirty="0">
                  <a:ln w="12700">
                    <a:solidFill>
                      <a:schemeClr val="bg1">
                        <a:lumMod val="75000"/>
                      </a:schemeClr>
                    </a:solidFill>
                    <a:prstDash val="solid"/>
                  </a:ln>
                  <a:solidFill>
                    <a:schemeClr val="bg1">
                      <a:lumMod val="75000"/>
                    </a:schemeClr>
                  </a:solidFill>
                  <a:latin typeface="Arial Narrow" pitchFamily="34" charset="0"/>
                  <a:cs typeface="Tahoma" pitchFamily="34" charset="0"/>
                </a:rPr>
                <a:t>2</a:t>
              </a:r>
            </a:p>
          </p:txBody>
        </p:sp>
        <p:sp>
          <p:nvSpPr>
            <p:cNvPr id="10" name="object 10"/>
            <p:cNvSpPr/>
            <p:nvPr/>
          </p:nvSpPr>
          <p:spPr>
            <a:xfrm>
              <a:off x="4320707" y="2362027"/>
              <a:ext cx="838200" cy="858488"/>
            </a:xfrm>
            <a:prstGeom prst="rect">
              <a:avLst/>
            </a:prstGeom>
            <a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9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772831" y="3352800"/>
            <a:ext cx="2523570" cy="2523600"/>
            <a:chOff x="4240768" y="4063956"/>
            <a:chExt cx="2000780" cy="178510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945503" y="4063956"/>
              <a:ext cx="1296045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5800" b="1" cap="none" spc="0" dirty="0">
                  <a:ln w="12700">
                    <a:solidFill>
                      <a:schemeClr val="bg1">
                        <a:lumMod val="75000"/>
                      </a:schemeClr>
                    </a:solidFill>
                    <a:prstDash val="solid"/>
                  </a:ln>
                  <a:solidFill>
                    <a:schemeClr val="bg1">
                      <a:lumMod val="75000"/>
                    </a:schemeClr>
                  </a:solidFill>
                  <a:latin typeface="Arial Narrow" pitchFamily="34" charset="0"/>
                  <a:cs typeface="Tahoma" pitchFamily="34" charset="0"/>
                </a:rPr>
                <a:t>4</a:t>
              </a:r>
            </a:p>
          </p:txBody>
        </p:sp>
        <p:sp>
          <p:nvSpPr>
            <p:cNvPr id="11" name="object 11"/>
            <p:cNvSpPr/>
            <p:nvPr/>
          </p:nvSpPr>
          <p:spPr>
            <a:xfrm>
              <a:off x="4240768" y="4602967"/>
              <a:ext cx="1034153" cy="752130"/>
            </a:xfrm>
            <a:prstGeom prst="rect">
              <a:avLst/>
            </a:prstGeom>
            <a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267200" y="3276600"/>
            <a:ext cx="2667000" cy="2523768"/>
            <a:chOff x="34390" y="3712085"/>
            <a:chExt cx="2082210" cy="252376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820555" y="3712085"/>
              <a:ext cx="1296045" cy="252376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5800" b="1" cap="none" spc="0" dirty="0" smtClean="0">
                  <a:ln w="12700">
                    <a:solidFill>
                      <a:schemeClr val="bg1">
                        <a:lumMod val="75000"/>
                      </a:schemeClr>
                    </a:solidFill>
                    <a:prstDash val="solid"/>
                  </a:ln>
                  <a:solidFill>
                    <a:schemeClr val="bg1">
                      <a:lumMod val="75000"/>
                    </a:schemeClr>
                  </a:solidFill>
                  <a:latin typeface="Arial Narrow" pitchFamily="34" charset="0"/>
                  <a:cs typeface="Tahoma" pitchFamily="34" charset="0"/>
                </a:rPr>
                <a:t>3</a:t>
              </a:r>
              <a:endParaRPr lang="ru-RU" sz="15800" b="1" cap="none" spc="0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latin typeface="Arial Narrow" pitchFamily="34" charset="0"/>
                <a:cs typeface="Tahoma" pitchFamily="34" charset="0"/>
              </a:endParaRPr>
            </a:p>
          </p:txBody>
        </p:sp>
        <p:pic>
          <p:nvPicPr>
            <p:cNvPr id="13315" name="Picture 3" descr="C:\Documents and Settings\Idiatullin\Рабочий стол\earth_element1600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90" y="4335299"/>
              <a:ext cx="1189834" cy="1189834"/>
            </a:xfrm>
            <a:prstGeom prst="rect">
              <a:avLst/>
            </a:prstGeom>
            <a:noFill/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8F2096C-0DB9-4F2D-9C40-0024B3587E34}"/>
              </a:ext>
            </a:extLst>
          </p:cNvPr>
          <p:cNvGrpSpPr/>
          <p:nvPr/>
        </p:nvGrpSpPr>
        <p:grpSpPr>
          <a:xfrm>
            <a:off x="0" y="0"/>
            <a:ext cx="9133513" cy="1185770"/>
            <a:chOff x="0" y="0"/>
            <a:chExt cx="9133513" cy="1185770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A096BB30-F56A-4C21-90A5-64FEE3C6ED4F}"/>
                </a:ext>
              </a:extLst>
            </p:cNvPr>
            <p:cNvSpPr/>
            <p:nvPr/>
          </p:nvSpPr>
          <p:spPr>
            <a:xfrm>
              <a:off x="0" y="0"/>
              <a:ext cx="9133513" cy="802686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object 3"/>
            <p:cNvSpPr txBox="1"/>
            <p:nvPr/>
          </p:nvSpPr>
          <p:spPr>
            <a:xfrm>
              <a:off x="5029200" y="220078"/>
              <a:ext cx="297180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lang="ru-RU" spc="-5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ТОСЭР «ЧЕРЕМХОВО»</a:t>
              </a:r>
              <a:endPara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6" name="object 5"/>
            <p:cNvSpPr/>
            <p:nvPr/>
          </p:nvSpPr>
          <p:spPr>
            <a:xfrm flipV="1">
              <a:off x="5638800" y="444302"/>
              <a:ext cx="2362200" cy="165298"/>
            </a:xfrm>
            <a:custGeom>
              <a:avLst/>
              <a:gdLst/>
              <a:ahLst/>
              <a:cxnLst/>
              <a:rect l="l" t="t" r="r" b="b"/>
              <a:pathLst>
                <a:path w="4177029">
                  <a:moveTo>
                    <a:pt x="0" y="0"/>
                  </a:moveTo>
                  <a:lnTo>
                    <a:pt x="4176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Picture 2" descr="C:\Documents and Settings\Idiatullin\Рабочий стол\logo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078" y="22639"/>
              <a:ext cx="924010" cy="112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1" descr="gerb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077200" y="24167"/>
              <a:ext cx="931089" cy="116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3" name="TextBox 42"/>
          <p:cNvSpPr txBox="1"/>
          <p:nvPr/>
        </p:nvSpPr>
        <p:spPr>
          <a:xfrm>
            <a:off x="60198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ea typeface="Tahoma" pitchFamily="34" charset="0"/>
                <a:cs typeface="Tahoma" pitchFamily="34" charset="0"/>
              </a:rPr>
              <a:t>Приложение 3 </a:t>
            </a:r>
            <a:endParaRPr lang="ru-RU" i="1" dirty="0"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5776</TotalTime>
  <Words>1907</Words>
  <Application>Microsoft Office PowerPoint</Application>
  <PresentationFormat>Экран (4:3)</PresentationFormat>
  <Paragraphs>474</Paragraphs>
  <Slides>27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 Narrow</vt:lpstr>
      <vt:lpstr>Calibri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Антон Идиатуллин</cp:lastModifiedBy>
  <cp:revision>324</cp:revision>
  <cp:lastPrinted>2018-05-22T07:00:53Z</cp:lastPrinted>
  <dcterms:created xsi:type="dcterms:W3CDTF">2018-05-07T01:14:28Z</dcterms:created>
  <dcterms:modified xsi:type="dcterms:W3CDTF">2020-10-13T03:18:52Z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2018-03-28T00:00:00Z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2018-05-07T00:00:00Z</vt:filetime>
  </property>
</Properties>
</file>